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6"/>
  </p:notesMasterIdLst>
  <p:sldIdLst>
    <p:sldId id="256" r:id="rId2"/>
    <p:sldId id="258" r:id="rId3"/>
    <p:sldId id="283" r:id="rId4"/>
    <p:sldId id="261" r:id="rId5"/>
    <p:sldId id="299" r:id="rId6"/>
    <p:sldId id="288" r:id="rId7"/>
    <p:sldId id="305" r:id="rId8"/>
    <p:sldId id="307" r:id="rId9"/>
    <p:sldId id="302" r:id="rId10"/>
    <p:sldId id="315" r:id="rId11"/>
    <p:sldId id="306" r:id="rId12"/>
    <p:sldId id="286" r:id="rId13"/>
    <p:sldId id="314" r:id="rId14"/>
    <p:sldId id="327" r:id="rId15"/>
    <p:sldId id="311" r:id="rId16"/>
    <p:sldId id="304" r:id="rId17"/>
    <p:sldId id="308" r:id="rId18"/>
    <p:sldId id="309" r:id="rId19"/>
    <p:sldId id="303" r:id="rId20"/>
    <p:sldId id="316" r:id="rId21"/>
    <p:sldId id="278" r:id="rId22"/>
    <p:sldId id="317" r:id="rId23"/>
    <p:sldId id="291" r:id="rId24"/>
    <p:sldId id="271" r:id="rId25"/>
    <p:sldId id="269" r:id="rId26"/>
    <p:sldId id="292" r:id="rId27"/>
    <p:sldId id="319" r:id="rId28"/>
    <p:sldId id="323" r:id="rId29"/>
    <p:sldId id="324" r:id="rId30"/>
    <p:sldId id="325" r:id="rId31"/>
    <p:sldId id="326" r:id="rId32"/>
    <p:sldId id="300" r:id="rId33"/>
    <p:sldId id="263" r:id="rId34"/>
    <p:sldId id="312" r:id="rId3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Quantico" panose="02000000000000000000" pitchFamily="2" charset="77"/>
      <p:regular r:id="rId41"/>
      <p:bold r:id="rId42"/>
      <p:italic r:id="rId43"/>
      <p:boldItalic r:id="rId44"/>
    </p:embeddedFont>
    <p:embeddedFont>
      <p:font typeface="Titillium Web" pitchFamily="2" charset="77"/>
      <p:regular r:id="rId45"/>
      <p:bold r:id="rId46"/>
      <p:italic r:id="rId47"/>
      <p:boldItalic r:id="rId48"/>
    </p:embeddedFont>
    <p:embeddedFont>
      <p:font typeface="Titillium Web Light" panose="020F030202020403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Produktworkshop" id="{4DAF8527-D69D-3940-85E5-3EA2E869C4C8}">
          <p14:sldIdLst/>
        </p14:section>
        <p14:section name="Julian" id="{9C5C1034-A243-3040-92D0-DB32D597B6B3}">
          <p14:sldIdLst>
            <p14:sldId id="256"/>
            <p14:sldId id="258"/>
            <p14:sldId id="283"/>
            <p14:sldId id="261"/>
            <p14:sldId id="299"/>
            <p14:sldId id="288"/>
            <p14:sldId id="305"/>
            <p14:sldId id="307"/>
          </p14:sldIdLst>
        </p14:section>
        <p14:section name="Sophia" id="{14617F2B-F49C-D547-AD3D-6B81F223EB1E}">
          <p14:sldIdLst>
            <p14:sldId id="302"/>
            <p14:sldId id="315"/>
            <p14:sldId id="306"/>
            <p14:sldId id="286"/>
          </p14:sldIdLst>
        </p14:section>
        <p14:section name="Jan" id="{4846A4A2-5D8C-A048-A551-086AEA553A2E}">
          <p14:sldIdLst>
            <p14:sldId id="314"/>
            <p14:sldId id="327"/>
            <p14:sldId id="311"/>
            <p14:sldId id="304"/>
            <p14:sldId id="308"/>
          </p14:sldIdLst>
        </p14:section>
        <p14:section name="Jonathan" id="{066AD05C-90DE-F94A-A934-663D1F252A29}">
          <p14:sldIdLst>
            <p14:sldId id="309"/>
            <p14:sldId id="303"/>
            <p14:sldId id="316"/>
            <p14:sldId id="278"/>
            <p14:sldId id="317"/>
          </p14:sldIdLst>
        </p14:section>
        <p14:section name="Backlog" id="{1A96A6AA-9209-F042-BB12-62AE1857680F}">
          <p14:sldIdLst>
            <p14:sldId id="291"/>
            <p14:sldId id="271"/>
            <p14:sldId id="269"/>
            <p14:sldId id="292"/>
            <p14:sldId id="319"/>
            <p14:sldId id="323"/>
            <p14:sldId id="324"/>
            <p14:sldId id="325"/>
            <p14:sldId id="326"/>
          </p14:sldIdLst>
        </p14:section>
        <p14:section name="Sophia" id="{C2FAD5ED-DA51-0149-9D79-8D4DCAB957C4}">
          <p14:sldIdLst>
            <p14:sldId id="300"/>
            <p14:sldId id="263"/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2B1FFF-F288-3D41-B076-731F8AA83C9F}" v="5" dt="2021-10-06T13:45:11.050"/>
  </p1510:revLst>
</p1510:revInfo>
</file>

<file path=ppt/tableStyles.xml><?xml version="1.0" encoding="utf-8"?>
<a:tblStyleLst xmlns:a="http://schemas.openxmlformats.org/drawingml/2006/main" def="{25171DD6-2702-4FCF-BC82-B343C2BCD5F6}">
  <a:tblStyle styleId="{25171DD6-2702-4FCF-BC82-B343C2BCD5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AF98B6-0896-4745-9ED8-C8CFF3DE44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77"/>
    <p:restoredTop sz="94652"/>
  </p:normalViewPr>
  <p:slideViewPr>
    <p:cSldViewPr snapToGrid="0">
      <p:cViewPr varScale="1">
        <p:scale>
          <a:sx n="208" d="100"/>
          <a:sy n="208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c7add315f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c7add315f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Revenue Streams = Einnahmequellen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Key Partner für die Website sind einmal sie als … und das Entwicklerteam der API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Value Proposition = </a:t>
            </a:r>
            <a:r>
              <a:rPr lang="de-DE" err="1"/>
              <a:t>Nutzenvesrprechen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248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1763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8329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6553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8511268d0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8511268d01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0742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c7add315f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c7add315f5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996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5669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c7add315f5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c7add315f5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822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877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c7add315f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c7add315f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/>
              <a:t>-Kunden </a:t>
            </a:r>
            <a:r>
              <a:rPr lang="en-GB" err="1"/>
              <a:t>aus</a:t>
            </a:r>
            <a:r>
              <a:rPr lang="en-GB"/>
              <a:t> den r</a:t>
            </a:r>
            <a:r>
              <a:rPr lang="en" err="1"/>
              <a:t>elevanten</a:t>
            </a:r>
            <a:r>
              <a:rPr lang="en"/>
              <a:t> </a:t>
            </a:r>
            <a:r>
              <a:rPr lang="en" err="1"/>
              <a:t>Marktsegmenten</a:t>
            </a:r>
            <a:r>
              <a:rPr lang="en"/>
              <a:t> der </a:t>
            </a:r>
            <a:r>
              <a:rPr lang="en" err="1"/>
              <a:t>Möbelindustrie</a:t>
            </a:r>
            <a:r>
              <a:rPr lang="en"/>
              <a:t> </a:t>
            </a:r>
            <a:r>
              <a:rPr lang="en" err="1"/>
              <a:t>werden</a:t>
            </a:r>
            <a:r>
              <a:rPr lang="en"/>
              <a:t> </a:t>
            </a:r>
            <a:r>
              <a:rPr lang="en" err="1"/>
              <a:t>erreicht</a:t>
            </a:r>
            <a:br>
              <a:rPr lang="en"/>
            </a:br>
            <a:r>
              <a:rPr lang="en"/>
              <a:t>   -</a:t>
            </a:r>
            <a:r>
              <a:rPr lang="en" err="1"/>
              <a:t>Privatkunden</a:t>
            </a:r>
            <a:r>
              <a:rPr lang="en"/>
              <a:t> </a:t>
            </a:r>
            <a:r>
              <a:rPr lang="en" err="1"/>
              <a:t>mit</a:t>
            </a:r>
            <a:r>
              <a:rPr lang="en"/>
              <a:t> </a:t>
            </a:r>
            <a:r>
              <a:rPr lang="en" err="1"/>
              <a:t>individuellen</a:t>
            </a:r>
            <a:r>
              <a:rPr lang="en"/>
              <a:t> </a:t>
            </a:r>
            <a:r>
              <a:rPr lang="en" err="1"/>
              <a:t>Wünschen</a:t>
            </a:r>
            <a:br>
              <a:rPr lang="en"/>
            </a:br>
            <a:r>
              <a:rPr lang="en"/>
              <a:t>   -Firmen </a:t>
            </a:r>
            <a:br>
              <a:rPr lang="en"/>
            </a:br>
            <a:r>
              <a:rPr lang="en"/>
              <a:t>   -</a:t>
            </a:r>
            <a:r>
              <a:rPr lang="en" err="1"/>
              <a:t>Innenausstatter</a:t>
            </a:r>
          </a:p>
          <a:p>
            <a:pPr marL="0" indent="0">
              <a:buNone/>
            </a:pPr>
            <a:r>
              <a:rPr lang="en"/>
              <a:t>-</a:t>
            </a:r>
            <a:r>
              <a:rPr lang="en" err="1"/>
              <a:t>Stammkunden</a:t>
            </a:r>
            <a:r>
              <a:rPr lang="en"/>
              <a:t> </a:t>
            </a:r>
            <a:r>
              <a:rPr lang="en" err="1"/>
              <a:t>werden</a:t>
            </a:r>
            <a:r>
              <a:rPr lang="en"/>
              <a:t> auf </a:t>
            </a:r>
            <a:r>
              <a:rPr lang="en" err="1"/>
              <a:t>digitalen</a:t>
            </a:r>
            <a:r>
              <a:rPr lang="en"/>
              <a:t> </a:t>
            </a:r>
            <a:r>
              <a:rPr lang="en" err="1"/>
              <a:t>Marktplatz</a:t>
            </a:r>
            <a:r>
              <a:rPr lang="en"/>
              <a:t> </a:t>
            </a:r>
            <a:r>
              <a:rPr lang="en" err="1"/>
              <a:t>übergeführt</a:t>
            </a:r>
            <a:endParaRPr lang="en"/>
          </a:p>
          <a:p>
            <a:pPr marL="0" indent="0">
              <a:buNone/>
            </a:pPr>
            <a:r>
              <a:rPr lang="en"/>
              <a:t>-Trends </a:t>
            </a:r>
            <a:r>
              <a:rPr lang="en" err="1"/>
              <a:t>folgen</a:t>
            </a:r>
            <a:r>
              <a:rPr lang="en"/>
              <a:t>, </a:t>
            </a:r>
            <a:r>
              <a:rPr lang="en" err="1"/>
              <a:t>gerade</a:t>
            </a:r>
            <a:r>
              <a:rPr lang="en"/>
              <a:t> in </a:t>
            </a:r>
            <a:r>
              <a:rPr lang="en" err="1"/>
              <a:t>Altersgruppe</a:t>
            </a:r>
            <a:r>
              <a:rPr lang="en"/>
              <a:t> u. 50</a:t>
            </a:r>
          </a:p>
          <a:p>
            <a:pPr marL="0" indent="0">
              <a:buNone/>
            </a:pPr>
            <a:r>
              <a:rPr lang="en"/>
              <a:t>-Mass Customization </a:t>
            </a:r>
            <a:r>
              <a:rPr lang="en" err="1"/>
              <a:t>im</a:t>
            </a:r>
            <a:r>
              <a:rPr lang="en"/>
              <a:t> Web</a:t>
            </a:r>
          </a:p>
          <a:p>
            <a:pPr marL="0" indent="0">
              <a:buNone/>
            </a:pPr>
            <a:endParaRPr lang="en"/>
          </a:p>
          <a:p>
            <a:pPr marL="0" indent="0">
              <a:buNone/>
            </a:pPr>
            <a:r>
              <a:rPr lang="en"/>
              <a:t>-Kunden </a:t>
            </a:r>
            <a:r>
              <a:rPr lang="en" err="1"/>
              <a:t>werden</a:t>
            </a:r>
            <a:r>
              <a:rPr lang="en"/>
              <a:t> auf </a:t>
            </a:r>
            <a:r>
              <a:rPr lang="en" err="1"/>
              <a:t>einfacher</a:t>
            </a:r>
            <a:r>
              <a:rPr lang="en"/>
              <a:t> und </a:t>
            </a:r>
            <a:r>
              <a:rPr lang="en" err="1"/>
              <a:t>flächendeckender</a:t>
            </a:r>
            <a:r>
              <a:rPr lang="en"/>
              <a:t> Art </a:t>
            </a:r>
            <a:r>
              <a:rPr lang="en" err="1"/>
              <a:t>erreicht</a:t>
            </a:r>
          </a:p>
          <a:p>
            <a:pPr marL="0" indent="0">
              <a:buNone/>
            </a:pPr>
            <a:r>
              <a:rPr lang="en"/>
              <a:t>-</a:t>
            </a:r>
            <a:r>
              <a:rPr lang="en" err="1"/>
              <a:t>Folgt</a:t>
            </a:r>
            <a:r>
              <a:rPr lang="en"/>
              <a:t> den Trends des </a:t>
            </a:r>
            <a:r>
              <a:rPr lang="en" err="1"/>
              <a:t>homeoffice</a:t>
            </a:r>
            <a:r>
              <a:rPr lang="en"/>
              <a:t> und </a:t>
            </a:r>
            <a:r>
              <a:rPr lang="en" err="1"/>
              <a:t>homeshoppings</a:t>
            </a:r>
            <a:r>
              <a:rPr lang="en"/>
              <a:t>, </a:t>
            </a:r>
            <a:r>
              <a:rPr lang="en" err="1"/>
              <a:t>diese</a:t>
            </a:r>
            <a:r>
              <a:rPr lang="en"/>
              <a:t> Kunden </a:t>
            </a:r>
            <a:r>
              <a:rPr lang="en" err="1"/>
              <a:t>werden</a:t>
            </a:r>
            <a:r>
              <a:rPr lang="en"/>
              <a:t> </a:t>
            </a:r>
            <a:r>
              <a:rPr lang="en" err="1"/>
              <a:t>erreicht</a:t>
            </a:r>
          </a:p>
          <a:p>
            <a:pPr marL="0" indent="0">
              <a:buNone/>
            </a:pPr>
            <a:r>
              <a:rPr lang="en"/>
              <a:t>-</a:t>
            </a:r>
            <a:r>
              <a:rPr lang="en" err="1"/>
              <a:t>Individualisierung</a:t>
            </a:r>
            <a:r>
              <a:rPr lang="en"/>
              <a:t> </a:t>
            </a:r>
            <a:r>
              <a:rPr lang="en" err="1"/>
              <a:t>wird</a:t>
            </a:r>
            <a:r>
              <a:rPr lang="en"/>
              <a:t> </a:t>
            </a:r>
            <a:r>
              <a:rPr lang="en" err="1"/>
              <a:t>weiter</a:t>
            </a:r>
            <a:r>
              <a:rPr lang="en"/>
              <a:t> </a:t>
            </a:r>
            <a:r>
              <a:rPr lang="en" err="1"/>
              <a:t>ausgebaut</a:t>
            </a:r>
            <a:endParaRPr lang="en"/>
          </a:p>
          <a:p>
            <a:pPr marL="0" indent="0">
              <a:buNone/>
            </a:pPr>
            <a:endParaRPr lang="en"/>
          </a:p>
          <a:p>
            <a:pPr marL="0" indent="0">
              <a:buNone/>
            </a:pP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432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1174326" y="2220424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 userDrawn="1"/>
        </p:nvSpPr>
        <p:spPr>
          <a:xfrm>
            <a:off x="6439062" y="-278417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952204E-D157-4641-BF9E-AFC641B90420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8BB6820B-76B8-434D-B460-77D01FC7E2AE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5" name="Picture 8">
              <a:extLst>
                <a:ext uri="{FF2B5EF4-FFF2-40B4-BE49-F238E27FC236}">
                  <a16:creationId xmlns:a16="http://schemas.microsoft.com/office/drawing/2014/main" id="{A4853F10-565A-D940-842F-EDB4BD093C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">
    <p:bg>
      <p:bgPr>
        <a:gradFill>
          <a:gsLst>
            <a:gs pos="0">
              <a:schemeClr val="lt1"/>
            </a:gs>
            <a:gs pos="100000">
              <a:srgbClr val="ECF7EB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ECF7EB">
                  <a:alpha val="15080"/>
                </a:srgbClr>
              </a:gs>
              <a:gs pos="100000">
                <a:srgbClr val="C7E6D9"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-593651" y="3635535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5785362" y="-1835138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998106" y="1436550"/>
            <a:ext cx="666900" cy="666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>
            <a:stCxn id="20" idx="1"/>
          </p:cNvCxnSpPr>
          <p:nvPr/>
        </p:nvCxnSpPr>
        <p:spPr>
          <a:xfrm rot="10800000">
            <a:off x="6" y="1770000"/>
            <a:ext cx="998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med" len="med"/>
            <a:tailEnd type="none" w="med" len="med"/>
          </a:ln>
        </p:spPr>
      </p:cxn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1FA7FB70-98EC-9548-B7A7-F8B28DE0752B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B5561DE4-0234-2E48-9C67-78C54F4054B4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1" name="Picture 8">
              <a:extLst>
                <a:ext uri="{FF2B5EF4-FFF2-40B4-BE49-F238E27FC236}">
                  <a16:creationId xmlns:a16="http://schemas.microsoft.com/office/drawing/2014/main" id="{410E980C-3D2A-7A46-B84F-F9B0C604F7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350645" y="323850"/>
                </a:moveTo>
                <a:cubicBezTo>
                  <a:pt x="1470660" y="227965"/>
                  <a:pt x="1571625" y="119380"/>
                  <a:pt x="1652905" y="0"/>
                </a:cubicBezTo>
                <a:lnTo>
                  <a:pt x="1648460" y="0"/>
                </a:lnTo>
                <a:cubicBezTo>
                  <a:pt x="1567815" y="118110"/>
                  <a:pt x="1466850" y="225425"/>
                  <a:pt x="1348105" y="320675"/>
                </a:cubicBezTo>
                <a:cubicBezTo>
                  <a:pt x="1200785" y="438785"/>
                  <a:pt x="1024255" y="537845"/>
                  <a:pt x="821690" y="617220"/>
                </a:cubicBezTo>
                <a:lnTo>
                  <a:pt x="821690" y="614680"/>
                </a:lnTo>
                <a:lnTo>
                  <a:pt x="819785" y="614680"/>
                </a:lnTo>
                <a:lnTo>
                  <a:pt x="819785" y="617855"/>
                </a:lnTo>
                <a:cubicBezTo>
                  <a:pt x="733425" y="651510"/>
                  <a:pt x="641985" y="681990"/>
                  <a:pt x="545465" y="708025"/>
                </a:cubicBezTo>
                <a:cubicBezTo>
                  <a:pt x="339725" y="764540"/>
                  <a:pt x="157480" y="836295"/>
                  <a:pt x="0" y="920115"/>
                </a:cubicBezTo>
                <a:lnTo>
                  <a:pt x="0" y="924560"/>
                </a:lnTo>
                <a:cubicBezTo>
                  <a:pt x="156845" y="840105"/>
                  <a:pt x="339725" y="768350"/>
                  <a:pt x="546100" y="711200"/>
                </a:cubicBezTo>
                <a:cubicBezTo>
                  <a:pt x="869315" y="623570"/>
                  <a:pt x="1139190" y="493395"/>
                  <a:pt x="1350645" y="323850"/>
                </a:cubicBezTo>
                <a:close/>
                <a:moveTo>
                  <a:pt x="563880" y="563245"/>
                </a:moveTo>
                <a:cubicBezTo>
                  <a:pt x="876935" y="437515"/>
                  <a:pt x="1130935" y="260350"/>
                  <a:pt x="1301115" y="0"/>
                </a:cubicBezTo>
                <a:lnTo>
                  <a:pt x="1296670" y="0"/>
                </a:lnTo>
                <a:cubicBezTo>
                  <a:pt x="1239520" y="86995"/>
                  <a:pt x="1173480" y="164465"/>
                  <a:pt x="1093470" y="237490"/>
                </a:cubicBezTo>
                <a:cubicBezTo>
                  <a:pt x="681990" y="601345"/>
                  <a:pt x="365125" y="581660"/>
                  <a:pt x="1270" y="782320"/>
                </a:cubicBezTo>
                <a:lnTo>
                  <a:pt x="1270" y="784860"/>
                </a:lnTo>
                <a:cubicBezTo>
                  <a:pt x="22225" y="775335"/>
                  <a:pt x="47625" y="760095"/>
                  <a:pt x="69850" y="751205"/>
                </a:cubicBezTo>
                <a:cubicBezTo>
                  <a:pt x="214630" y="679450"/>
                  <a:pt x="389255" y="628650"/>
                  <a:pt x="563880" y="563245"/>
                </a:cubicBezTo>
                <a:close/>
                <a:moveTo>
                  <a:pt x="1266190" y="295910"/>
                </a:moveTo>
                <a:cubicBezTo>
                  <a:pt x="1372235" y="207645"/>
                  <a:pt x="1462405" y="108585"/>
                  <a:pt x="1534795" y="0"/>
                </a:cubicBezTo>
                <a:lnTo>
                  <a:pt x="1530350" y="0"/>
                </a:lnTo>
                <a:cubicBezTo>
                  <a:pt x="1457960" y="107315"/>
                  <a:pt x="1369060" y="205740"/>
                  <a:pt x="1263650" y="293370"/>
                </a:cubicBezTo>
                <a:cubicBezTo>
                  <a:pt x="1064895" y="459105"/>
                  <a:pt x="808355" y="588010"/>
                  <a:pt x="500380" y="677545"/>
                </a:cubicBezTo>
                <a:cubicBezTo>
                  <a:pt x="313055" y="732155"/>
                  <a:pt x="146685" y="797560"/>
                  <a:pt x="635" y="874395"/>
                </a:cubicBezTo>
                <a:lnTo>
                  <a:pt x="635" y="878840"/>
                </a:lnTo>
                <a:cubicBezTo>
                  <a:pt x="146050" y="802005"/>
                  <a:pt x="313055" y="735965"/>
                  <a:pt x="501015" y="681355"/>
                </a:cubicBezTo>
                <a:cubicBezTo>
                  <a:pt x="810260" y="591820"/>
                  <a:pt x="1067435" y="462280"/>
                  <a:pt x="1266190" y="295910"/>
                </a:cubicBezTo>
                <a:close/>
                <a:moveTo>
                  <a:pt x="1181735" y="268605"/>
                </a:moveTo>
                <a:cubicBezTo>
                  <a:pt x="1274445" y="187325"/>
                  <a:pt x="1353820" y="97790"/>
                  <a:pt x="1417955" y="635"/>
                </a:cubicBezTo>
                <a:lnTo>
                  <a:pt x="1413510" y="635"/>
                </a:lnTo>
                <a:cubicBezTo>
                  <a:pt x="1349375" y="97155"/>
                  <a:pt x="1271270" y="186055"/>
                  <a:pt x="1179195" y="266065"/>
                </a:cubicBezTo>
                <a:cubicBezTo>
                  <a:pt x="992505" y="428625"/>
                  <a:pt x="748665" y="556895"/>
                  <a:pt x="454660" y="646430"/>
                </a:cubicBezTo>
                <a:cubicBezTo>
                  <a:pt x="286385" y="697865"/>
                  <a:pt x="135255" y="758825"/>
                  <a:pt x="1270" y="828675"/>
                </a:cubicBezTo>
                <a:lnTo>
                  <a:pt x="1270" y="833120"/>
                </a:lnTo>
                <a:cubicBezTo>
                  <a:pt x="135255" y="763270"/>
                  <a:pt x="287020" y="702310"/>
                  <a:pt x="455930" y="650875"/>
                </a:cubicBezTo>
                <a:cubicBezTo>
                  <a:pt x="750570" y="560070"/>
                  <a:pt x="994410" y="431800"/>
                  <a:pt x="1181735" y="268605"/>
                </a:cubicBezTo>
                <a:close/>
                <a:moveTo>
                  <a:pt x="887095" y="709930"/>
                </a:moveTo>
                <a:cubicBezTo>
                  <a:pt x="1308735" y="560070"/>
                  <a:pt x="1671320" y="327660"/>
                  <a:pt x="1918335" y="0"/>
                </a:cubicBezTo>
                <a:lnTo>
                  <a:pt x="1917700" y="0"/>
                </a:lnTo>
                <a:cubicBezTo>
                  <a:pt x="1600835" y="387985"/>
                  <a:pt x="1281430" y="566420"/>
                  <a:pt x="759460" y="755650"/>
                </a:cubicBezTo>
                <a:cubicBezTo>
                  <a:pt x="450215" y="887095"/>
                  <a:pt x="194310" y="1075690"/>
                  <a:pt x="1270" y="1319530"/>
                </a:cubicBezTo>
                <a:lnTo>
                  <a:pt x="1270" y="1324610"/>
                </a:lnTo>
                <a:cubicBezTo>
                  <a:pt x="26670" y="1292860"/>
                  <a:pt x="53340" y="1261745"/>
                  <a:pt x="80645" y="1231265"/>
                </a:cubicBezTo>
                <a:cubicBezTo>
                  <a:pt x="292735" y="1000125"/>
                  <a:pt x="561975" y="826135"/>
                  <a:pt x="887095" y="709930"/>
                </a:cubicBezTo>
                <a:close/>
                <a:moveTo>
                  <a:pt x="1034415" y="693420"/>
                </a:moveTo>
                <a:cubicBezTo>
                  <a:pt x="1431290" y="529590"/>
                  <a:pt x="1752600" y="296545"/>
                  <a:pt x="1990725" y="0"/>
                </a:cubicBezTo>
                <a:lnTo>
                  <a:pt x="1986280" y="0"/>
                </a:lnTo>
                <a:cubicBezTo>
                  <a:pt x="1748790" y="294640"/>
                  <a:pt x="1428750" y="527050"/>
                  <a:pt x="1033145" y="689610"/>
                </a:cubicBezTo>
                <a:cubicBezTo>
                  <a:pt x="657860" y="844550"/>
                  <a:pt x="353060" y="1085850"/>
                  <a:pt x="126365" y="1406525"/>
                </a:cubicBezTo>
                <a:cubicBezTo>
                  <a:pt x="78740" y="1473835"/>
                  <a:pt x="36830" y="1541145"/>
                  <a:pt x="635" y="1606550"/>
                </a:cubicBezTo>
                <a:lnTo>
                  <a:pt x="635" y="1614170"/>
                </a:lnTo>
                <a:cubicBezTo>
                  <a:pt x="37465" y="1547495"/>
                  <a:pt x="80010" y="1478280"/>
                  <a:pt x="128905" y="1409065"/>
                </a:cubicBezTo>
                <a:cubicBezTo>
                  <a:pt x="355600" y="1089025"/>
                  <a:pt x="660400" y="847725"/>
                  <a:pt x="1034415" y="693420"/>
                </a:cubicBezTo>
                <a:close/>
                <a:moveTo>
                  <a:pt x="1438275" y="353060"/>
                </a:moveTo>
                <a:cubicBezTo>
                  <a:pt x="1572895" y="249555"/>
                  <a:pt x="1685925" y="131445"/>
                  <a:pt x="1776730" y="0"/>
                </a:cubicBezTo>
                <a:lnTo>
                  <a:pt x="1767840" y="0"/>
                </a:lnTo>
                <a:cubicBezTo>
                  <a:pt x="1678305" y="128905"/>
                  <a:pt x="1566545" y="245110"/>
                  <a:pt x="1433195" y="347345"/>
                </a:cubicBezTo>
                <a:cubicBezTo>
                  <a:pt x="1210310" y="518795"/>
                  <a:pt x="927735" y="650240"/>
                  <a:pt x="593090" y="737870"/>
                </a:cubicBezTo>
                <a:cubicBezTo>
                  <a:pt x="367665" y="796925"/>
                  <a:pt x="168910" y="873760"/>
                  <a:pt x="1270" y="965835"/>
                </a:cubicBezTo>
                <a:lnTo>
                  <a:pt x="1270" y="974090"/>
                </a:lnTo>
                <a:cubicBezTo>
                  <a:pt x="169545" y="880745"/>
                  <a:pt x="368300" y="803910"/>
                  <a:pt x="595630" y="744220"/>
                </a:cubicBezTo>
                <a:cubicBezTo>
                  <a:pt x="930910" y="657225"/>
                  <a:pt x="1214120" y="525145"/>
                  <a:pt x="1438275" y="353060"/>
                </a:cubicBezTo>
                <a:close/>
                <a:moveTo>
                  <a:pt x="695325" y="995680"/>
                </a:moveTo>
                <a:cubicBezTo>
                  <a:pt x="805815" y="899795"/>
                  <a:pt x="927735" y="814705"/>
                  <a:pt x="1057275" y="742315"/>
                </a:cubicBezTo>
                <a:cubicBezTo>
                  <a:pt x="1138555" y="695325"/>
                  <a:pt x="1245870" y="649605"/>
                  <a:pt x="1348740" y="590550"/>
                </a:cubicBezTo>
                <a:cubicBezTo>
                  <a:pt x="1663700" y="412750"/>
                  <a:pt x="1922145" y="182245"/>
                  <a:pt x="2059305" y="635"/>
                </a:cubicBezTo>
                <a:lnTo>
                  <a:pt x="2058035" y="635"/>
                </a:lnTo>
                <a:cubicBezTo>
                  <a:pt x="1818005" y="282575"/>
                  <a:pt x="1549400" y="500380"/>
                  <a:pt x="1106805" y="711200"/>
                </a:cubicBezTo>
                <a:cubicBezTo>
                  <a:pt x="889635" y="825500"/>
                  <a:pt x="697230" y="972185"/>
                  <a:pt x="532130" y="1148080"/>
                </a:cubicBezTo>
                <a:cubicBezTo>
                  <a:pt x="287655" y="1404620"/>
                  <a:pt x="114300" y="1727835"/>
                  <a:pt x="21590" y="1948815"/>
                </a:cubicBezTo>
                <a:lnTo>
                  <a:pt x="22225" y="1948815"/>
                </a:lnTo>
                <a:cubicBezTo>
                  <a:pt x="190500" y="1590040"/>
                  <a:pt x="362585" y="1285875"/>
                  <a:pt x="695325" y="995680"/>
                </a:cubicBezTo>
                <a:close/>
                <a:moveTo>
                  <a:pt x="1011555" y="213995"/>
                </a:moveTo>
                <a:cubicBezTo>
                  <a:pt x="1079500" y="147955"/>
                  <a:pt x="1137920" y="76835"/>
                  <a:pt x="1186815" y="0"/>
                </a:cubicBezTo>
                <a:lnTo>
                  <a:pt x="1177925" y="0"/>
                </a:lnTo>
                <a:cubicBezTo>
                  <a:pt x="1130300" y="74295"/>
                  <a:pt x="1072515" y="144145"/>
                  <a:pt x="1006475" y="208915"/>
                </a:cubicBezTo>
                <a:cubicBezTo>
                  <a:pt x="844550" y="365760"/>
                  <a:pt x="626745" y="491490"/>
                  <a:pt x="360045" y="581660"/>
                </a:cubicBezTo>
                <a:cubicBezTo>
                  <a:pt x="230505" y="626110"/>
                  <a:pt x="110490" y="676275"/>
                  <a:pt x="1270" y="731520"/>
                </a:cubicBezTo>
                <a:lnTo>
                  <a:pt x="1270" y="739775"/>
                </a:lnTo>
                <a:cubicBezTo>
                  <a:pt x="111125" y="683895"/>
                  <a:pt x="231140" y="633730"/>
                  <a:pt x="362585" y="588645"/>
                </a:cubicBezTo>
                <a:cubicBezTo>
                  <a:pt x="629920" y="497840"/>
                  <a:pt x="848360" y="371475"/>
                  <a:pt x="1011555" y="213995"/>
                </a:cubicBezTo>
                <a:close/>
                <a:moveTo>
                  <a:pt x="169545" y="0"/>
                </a:moveTo>
                <a:lnTo>
                  <a:pt x="165100" y="0"/>
                </a:lnTo>
                <a:cubicBezTo>
                  <a:pt x="124460" y="67310"/>
                  <a:pt x="69215" y="129540"/>
                  <a:pt x="635" y="186055"/>
                </a:cubicBezTo>
                <a:lnTo>
                  <a:pt x="635" y="191135"/>
                </a:lnTo>
                <a:cubicBezTo>
                  <a:pt x="76200" y="130175"/>
                  <a:pt x="130810" y="65405"/>
                  <a:pt x="169545" y="0"/>
                </a:cubicBezTo>
                <a:close/>
                <a:moveTo>
                  <a:pt x="923290" y="184785"/>
                </a:moveTo>
                <a:cubicBezTo>
                  <a:pt x="979805" y="127000"/>
                  <a:pt x="1028065" y="65405"/>
                  <a:pt x="1068705" y="0"/>
                </a:cubicBezTo>
                <a:lnTo>
                  <a:pt x="1064260" y="0"/>
                </a:lnTo>
                <a:cubicBezTo>
                  <a:pt x="1023620" y="64770"/>
                  <a:pt x="975995" y="125730"/>
                  <a:pt x="920750" y="182245"/>
                </a:cubicBezTo>
                <a:cubicBezTo>
                  <a:pt x="770255" y="336550"/>
                  <a:pt x="565785" y="461010"/>
                  <a:pt x="312420" y="552450"/>
                </a:cubicBezTo>
                <a:cubicBezTo>
                  <a:pt x="200660" y="593090"/>
                  <a:pt x="97155" y="637540"/>
                  <a:pt x="1270" y="685800"/>
                </a:cubicBezTo>
                <a:lnTo>
                  <a:pt x="1270" y="689610"/>
                </a:lnTo>
                <a:cubicBezTo>
                  <a:pt x="97155" y="641350"/>
                  <a:pt x="201295" y="596900"/>
                  <a:pt x="313690" y="556260"/>
                </a:cubicBezTo>
                <a:cubicBezTo>
                  <a:pt x="567690" y="464185"/>
                  <a:pt x="772795" y="339725"/>
                  <a:pt x="923290" y="184785"/>
                </a:cubicBezTo>
                <a:close/>
                <a:moveTo>
                  <a:pt x="387350" y="3175"/>
                </a:moveTo>
                <a:cubicBezTo>
                  <a:pt x="387985" y="2540"/>
                  <a:pt x="388620" y="1270"/>
                  <a:pt x="388620" y="0"/>
                </a:cubicBezTo>
                <a:lnTo>
                  <a:pt x="384810" y="0"/>
                </a:lnTo>
                <a:cubicBezTo>
                  <a:pt x="307340" y="141605"/>
                  <a:pt x="180975" y="266065"/>
                  <a:pt x="1270" y="364490"/>
                </a:cubicBezTo>
                <a:lnTo>
                  <a:pt x="1270" y="368935"/>
                </a:lnTo>
                <a:cubicBezTo>
                  <a:pt x="180975" y="269875"/>
                  <a:pt x="310515" y="147320"/>
                  <a:pt x="387350" y="3175"/>
                </a:cubicBezTo>
                <a:close/>
                <a:moveTo>
                  <a:pt x="470535" y="50165"/>
                </a:moveTo>
                <a:cubicBezTo>
                  <a:pt x="479425" y="35560"/>
                  <a:pt x="491490" y="16510"/>
                  <a:pt x="500380" y="635"/>
                </a:cubicBezTo>
                <a:lnTo>
                  <a:pt x="496570" y="635"/>
                </a:lnTo>
                <a:cubicBezTo>
                  <a:pt x="495300" y="3175"/>
                  <a:pt x="494665" y="5080"/>
                  <a:pt x="493395" y="6985"/>
                </a:cubicBezTo>
                <a:cubicBezTo>
                  <a:pt x="399415" y="171450"/>
                  <a:pt x="258445" y="292735"/>
                  <a:pt x="55880" y="396875"/>
                </a:cubicBezTo>
                <a:cubicBezTo>
                  <a:pt x="46990" y="401320"/>
                  <a:pt x="19050" y="415290"/>
                  <a:pt x="1270" y="424815"/>
                </a:cubicBezTo>
                <a:lnTo>
                  <a:pt x="1270" y="429260"/>
                </a:lnTo>
                <a:cubicBezTo>
                  <a:pt x="215265" y="321945"/>
                  <a:pt x="361950" y="215265"/>
                  <a:pt x="470535" y="50165"/>
                </a:cubicBezTo>
                <a:close/>
                <a:moveTo>
                  <a:pt x="50165" y="0"/>
                </a:moveTo>
                <a:cubicBezTo>
                  <a:pt x="35560" y="20320"/>
                  <a:pt x="19685" y="39370"/>
                  <a:pt x="1270" y="59055"/>
                </a:cubicBezTo>
                <a:lnTo>
                  <a:pt x="1270" y="69850"/>
                </a:lnTo>
                <a:cubicBezTo>
                  <a:pt x="19685" y="50165"/>
                  <a:pt x="47625" y="17145"/>
                  <a:pt x="59055" y="0"/>
                </a:cubicBezTo>
                <a:lnTo>
                  <a:pt x="50165" y="0"/>
                </a:lnTo>
                <a:close/>
                <a:moveTo>
                  <a:pt x="1466215" y="580390"/>
                </a:moveTo>
                <a:cubicBezTo>
                  <a:pt x="1753235" y="398145"/>
                  <a:pt x="1974850" y="190500"/>
                  <a:pt x="2133600" y="0"/>
                </a:cubicBezTo>
                <a:lnTo>
                  <a:pt x="2124710" y="0"/>
                </a:lnTo>
                <a:cubicBezTo>
                  <a:pt x="2117725" y="8890"/>
                  <a:pt x="2110105" y="17780"/>
                  <a:pt x="2101850" y="26035"/>
                </a:cubicBezTo>
                <a:cubicBezTo>
                  <a:pt x="2078990" y="52070"/>
                  <a:pt x="2056130" y="77470"/>
                  <a:pt x="2031365" y="104140"/>
                </a:cubicBezTo>
                <a:cubicBezTo>
                  <a:pt x="1624965" y="528320"/>
                  <a:pt x="1378585" y="605155"/>
                  <a:pt x="1136015" y="774700"/>
                </a:cubicBezTo>
                <a:cubicBezTo>
                  <a:pt x="706120" y="1074420"/>
                  <a:pt x="433070" y="1480185"/>
                  <a:pt x="224790" y="1884680"/>
                </a:cubicBezTo>
                <a:cubicBezTo>
                  <a:pt x="219710" y="1897380"/>
                  <a:pt x="200025" y="1929765"/>
                  <a:pt x="191770" y="1947545"/>
                </a:cubicBezTo>
                <a:lnTo>
                  <a:pt x="200660" y="1947545"/>
                </a:lnTo>
                <a:cubicBezTo>
                  <a:pt x="203835" y="1941195"/>
                  <a:pt x="206375" y="1936115"/>
                  <a:pt x="209550" y="1929765"/>
                </a:cubicBezTo>
                <a:cubicBezTo>
                  <a:pt x="295275" y="1764665"/>
                  <a:pt x="409575" y="1546225"/>
                  <a:pt x="584200" y="1318895"/>
                </a:cubicBezTo>
                <a:cubicBezTo>
                  <a:pt x="897890" y="909955"/>
                  <a:pt x="1179830" y="748030"/>
                  <a:pt x="1466215" y="580390"/>
                </a:cubicBezTo>
                <a:close/>
                <a:moveTo>
                  <a:pt x="276860" y="0"/>
                </a:moveTo>
                <a:lnTo>
                  <a:pt x="274955" y="0"/>
                </a:lnTo>
                <a:cubicBezTo>
                  <a:pt x="209550" y="117475"/>
                  <a:pt x="131445" y="207010"/>
                  <a:pt x="1270" y="296545"/>
                </a:cubicBezTo>
                <a:lnTo>
                  <a:pt x="1270" y="301625"/>
                </a:lnTo>
                <a:cubicBezTo>
                  <a:pt x="9525" y="295910"/>
                  <a:pt x="17780" y="288290"/>
                  <a:pt x="19685" y="288290"/>
                </a:cubicBezTo>
                <a:cubicBezTo>
                  <a:pt x="130175" y="210185"/>
                  <a:pt x="235585" y="97790"/>
                  <a:pt x="276860" y="0"/>
                </a:cubicBezTo>
                <a:close/>
                <a:moveTo>
                  <a:pt x="835660" y="156845"/>
                </a:moveTo>
                <a:cubicBezTo>
                  <a:pt x="880745" y="107315"/>
                  <a:pt x="920115" y="55245"/>
                  <a:pt x="953770" y="0"/>
                </a:cubicBezTo>
                <a:lnTo>
                  <a:pt x="949325" y="0"/>
                </a:lnTo>
                <a:cubicBezTo>
                  <a:pt x="916305" y="53975"/>
                  <a:pt x="877570" y="106045"/>
                  <a:pt x="832485" y="154305"/>
                </a:cubicBezTo>
                <a:cubicBezTo>
                  <a:pt x="694690" y="305435"/>
                  <a:pt x="502920" y="429260"/>
                  <a:pt x="262890" y="520700"/>
                </a:cubicBezTo>
                <a:cubicBezTo>
                  <a:pt x="169545" y="556895"/>
                  <a:pt x="82550" y="594995"/>
                  <a:pt x="635" y="635635"/>
                </a:cubicBezTo>
                <a:lnTo>
                  <a:pt x="635" y="639445"/>
                </a:lnTo>
                <a:cubicBezTo>
                  <a:pt x="82550" y="598805"/>
                  <a:pt x="170180" y="560070"/>
                  <a:pt x="264160" y="523875"/>
                </a:cubicBezTo>
                <a:cubicBezTo>
                  <a:pt x="505460" y="432435"/>
                  <a:pt x="697230" y="308610"/>
                  <a:pt x="835660" y="156845"/>
                </a:cubicBezTo>
                <a:close/>
                <a:moveTo>
                  <a:pt x="326390" y="443865"/>
                </a:moveTo>
                <a:cubicBezTo>
                  <a:pt x="551815" y="333375"/>
                  <a:pt x="724535" y="191770"/>
                  <a:pt x="839470" y="635"/>
                </a:cubicBezTo>
                <a:lnTo>
                  <a:pt x="835025" y="635"/>
                </a:lnTo>
                <a:cubicBezTo>
                  <a:pt x="808355" y="45085"/>
                  <a:pt x="778510" y="86995"/>
                  <a:pt x="744220" y="127635"/>
                </a:cubicBezTo>
                <a:cubicBezTo>
                  <a:pt x="491490" y="415290"/>
                  <a:pt x="236855" y="465455"/>
                  <a:pt x="1270" y="586740"/>
                </a:cubicBezTo>
                <a:lnTo>
                  <a:pt x="1270" y="591185"/>
                </a:lnTo>
                <a:cubicBezTo>
                  <a:pt x="9525" y="586740"/>
                  <a:pt x="17780" y="581660"/>
                  <a:pt x="19050" y="582295"/>
                </a:cubicBezTo>
                <a:cubicBezTo>
                  <a:pt x="111125" y="534035"/>
                  <a:pt x="217805" y="495300"/>
                  <a:pt x="326390" y="443865"/>
                </a:cubicBezTo>
                <a:close/>
                <a:moveTo>
                  <a:pt x="720090" y="9525"/>
                </a:moveTo>
                <a:cubicBezTo>
                  <a:pt x="721995" y="6350"/>
                  <a:pt x="723900" y="3175"/>
                  <a:pt x="725805" y="0"/>
                </a:cubicBezTo>
                <a:lnTo>
                  <a:pt x="721360" y="0"/>
                </a:lnTo>
                <a:cubicBezTo>
                  <a:pt x="720090" y="2540"/>
                  <a:pt x="718820" y="5715"/>
                  <a:pt x="717550" y="6985"/>
                </a:cubicBezTo>
                <a:cubicBezTo>
                  <a:pt x="591185" y="213360"/>
                  <a:pt x="411480" y="346710"/>
                  <a:pt x="162560" y="458470"/>
                </a:cubicBezTo>
                <a:cubicBezTo>
                  <a:pt x="106680" y="483235"/>
                  <a:pt x="52705" y="508635"/>
                  <a:pt x="1905" y="534035"/>
                </a:cubicBezTo>
                <a:lnTo>
                  <a:pt x="1905" y="537845"/>
                </a:lnTo>
                <a:cubicBezTo>
                  <a:pt x="81280" y="497205"/>
                  <a:pt x="170180" y="461645"/>
                  <a:pt x="262890" y="414655"/>
                </a:cubicBezTo>
                <a:cubicBezTo>
                  <a:pt x="465455" y="309880"/>
                  <a:pt x="616585" y="180340"/>
                  <a:pt x="720090" y="9525"/>
                </a:cubicBezTo>
                <a:close/>
                <a:moveTo>
                  <a:pt x="614680" y="0"/>
                </a:moveTo>
                <a:lnTo>
                  <a:pt x="606425" y="0"/>
                </a:lnTo>
                <a:cubicBezTo>
                  <a:pt x="495935" y="188595"/>
                  <a:pt x="339090" y="314960"/>
                  <a:pt x="109220" y="426085"/>
                </a:cubicBezTo>
                <a:cubicBezTo>
                  <a:pt x="73025" y="443230"/>
                  <a:pt x="36195" y="461645"/>
                  <a:pt x="1905" y="478790"/>
                </a:cubicBezTo>
                <a:lnTo>
                  <a:pt x="1905" y="486410"/>
                </a:lnTo>
                <a:cubicBezTo>
                  <a:pt x="278765" y="358775"/>
                  <a:pt x="479425" y="235585"/>
                  <a:pt x="614680" y="0"/>
                </a:cubicBezTo>
                <a:close/>
                <a:moveTo>
                  <a:pt x="1824355" y="0"/>
                </a:moveTo>
                <a:lnTo>
                  <a:pt x="1823720" y="0"/>
                </a:lnTo>
                <a:cubicBezTo>
                  <a:pt x="1558290" y="338455"/>
                  <a:pt x="1213485" y="559435"/>
                  <a:pt x="800100" y="716915"/>
                </a:cubicBezTo>
                <a:cubicBezTo>
                  <a:pt x="541020" y="807720"/>
                  <a:pt x="360045" y="868680"/>
                  <a:pt x="172720" y="972820"/>
                </a:cubicBezTo>
                <a:cubicBezTo>
                  <a:pt x="111760" y="1006475"/>
                  <a:pt x="54610" y="1041400"/>
                  <a:pt x="1270" y="1077595"/>
                </a:cubicBezTo>
                <a:lnTo>
                  <a:pt x="1270" y="1082675"/>
                </a:lnTo>
                <a:cubicBezTo>
                  <a:pt x="373380" y="829945"/>
                  <a:pt x="685800" y="782320"/>
                  <a:pt x="965200" y="653415"/>
                </a:cubicBezTo>
                <a:cubicBezTo>
                  <a:pt x="1291590" y="508635"/>
                  <a:pt x="1622425" y="281940"/>
                  <a:pt x="1824355" y="0"/>
                </a:cubicBezTo>
                <a:close/>
                <a:moveTo>
                  <a:pt x="3088005" y="1196975"/>
                </a:moveTo>
                <a:cubicBezTo>
                  <a:pt x="2928620" y="1364615"/>
                  <a:pt x="2754630" y="1668780"/>
                  <a:pt x="2648585" y="1948180"/>
                </a:cubicBezTo>
                <a:lnTo>
                  <a:pt x="2651760" y="1948180"/>
                </a:lnTo>
                <a:cubicBezTo>
                  <a:pt x="2654935" y="1939925"/>
                  <a:pt x="2657475" y="1929130"/>
                  <a:pt x="2660015" y="1926590"/>
                </a:cubicBezTo>
                <a:cubicBezTo>
                  <a:pt x="2783205" y="1628140"/>
                  <a:pt x="2933700" y="1364615"/>
                  <a:pt x="3105785" y="1182370"/>
                </a:cubicBezTo>
                <a:cubicBezTo>
                  <a:pt x="3237865" y="1030605"/>
                  <a:pt x="3337560" y="915035"/>
                  <a:pt x="3463925" y="823595"/>
                </a:cubicBezTo>
                <a:lnTo>
                  <a:pt x="3463925" y="821055"/>
                </a:lnTo>
                <a:cubicBezTo>
                  <a:pt x="3336290" y="901065"/>
                  <a:pt x="3204210" y="1067435"/>
                  <a:pt x="3088005" y="1196975"/>
                </a:cubicBezTo>
                <a:close/>
                <a:moveTo>
                  <a:pt x="2788920" y="1948180"/>
                </a:moveTo>
                <a:lnTo>
                  <a:pt x="2792095" y="1948180"/>
                </a:lnTo>
                <a:cubicBezTo>
                  <a:pt x="2791460" y="1941195"/>
                  <a:pt x="2790825" y="1932940"/>
                  <a:pt x="2791460" y="1931670"/>
                </a:cubicBezTo>
                <a:cubicBezTo>
                  <a:pt x="2795905" y="1795780"/>
                  <a:pt x="2912110" y="1588135"/>
                  <a:pt x="3005455" y="1474470"/>
                </a:cubicBezTo>
                <a:cubicBezTo>
                  <a:pt x="3061970" y="1401445"/>
                  <a:pt x="3124835" y="1350645"/>
                  <a:pt x="3197860" y="1282700"/>
                </a:cubicBezTo>
                <a:cubicBezTo>
                  <a:pt x="3282315" y="1203960"/>
                  <a:pt x="3376930" y="1101090"/>
                  <a:pt x="3463925" y="1029970"/>
                </a:cubicBezTo>
                <a:lnTo>
                  <a:pt x="3463925" y="1025525"/>
                </a:lnTo>
                <a:cubicBezTo>
                  <a:pt x="3352165" y="1114425"/>
                  <a:pt x="3239135" y="1247775"/>
                  <a:pt x="3118485" y="1350010"/>
                </a:cubicBezTo>
                <a:cubicBezTo>
                  <a:pt x="2976245" y="1468755"/>
                  <a:pt x="2780665" y="1771650"/>
                  <a:pt x="2788920" y="1948180"/>
                </a:cubicBezTo>
                <a:close/>
                <a:moveTo>
                  <a:pt x="2927350" y="1948180"/>
                </a:moveTo>
                <a:lnTo>
                  <a:pt x="2930525" y="1948180"/>
                </a:lnTo>
                <a:cubicBezTo>
                  <a:pt x="2929890" y="1945640"/>
                  <a:pt x="2929890" y="1943100"/>
                  <a:pt x="2929890" y="1942465"/>
                </a:cubicBezTo>
                <a:cubicBezTo>
                  <a:pt x="2922270" y="1795780"/>
                  <a:pt x="3029585" y="1597025"/>
                  <a:pt x="3142615" y="1498600"/>
                </a:cubicBezTo>
                <a:cubicBezTo>
                  <a:pt x="3179445" y="1463675"/>
                  <a:pt x="3228975" y="1437640"/>
                  <a:pt x="3282315" y="1398905"/>
                </a:cubicBezTo>
                <a:cubicBezTo>
                  <a:pt x="3355975" y="1344295"/>
                  <a:pt x="3408045" y="1299845"/>
                  <a:pt x="3463925" y="1249045"/>
                </a:cubicBezTo>
                <a:lnTo>
                  <a:pt x="3463925" y="1244600"/>
                </a:lnTo>
                <a:cubicBezTo>
                  <a:pt x="3388360" y="1311275"/>
                  <a:pt x="3317875" y="1376045"/>
                  <a:pt x="3207385" y="1445260"/>
                </a:cubicBezTo>
                <a:cubicBezTo>
                  <a:pt x="3057525" y="1534795"/>
                  <a:pt x="2915285" y="1775460"/>
                  <a:pt x="2927350" y="1948180"/>
                </a:cubicBezTo>
                <a:close/>
                <a:moveTo>
                  <a:pt x="3366135" y="1639570"/>
                </a:moveTo>
                <a:cubicBezTo>
                  <a:pt x="3312795" y="1656715"/>
                  <a:pt x="3267710" y="1693545"/>
                  <a:pt x="3234055" y="1746885"/>
                </a:cubicBezTo>
                <a:cubicBezTo>
                  <a:pt x="3197225" y="1805940"/>
                  <a:pt x="3180715" y="1878965"/>
                  <a:pt x="3187700" y="1947545"/>
                </a:cubicBezTo>
                <a:lnTo>
                  <a:pt x="3194685" y="1947545"/>
                </a:lnTo>
                <a:cubicBezTo>
                  <a:pt x="3194050" y="1945640"/>
                  <a:pt x="3194050" y="1944370"/>
                  <a:pt x="3194685" y="1942465"/>
                </a:cubicBezTo>
                <a:cubicBezTo>
                  <a:pt x="3183255" y="1792605"/>
                  <a:pt x="3274060" y="1646555"/>
                  <a:pt x="3428365" y="1633220"/>
                </a:cubicBezTo>
                <a:cubicBezTo>
                  <a:pt x="3437890" y="1630680"/>
                  <a:pt x="3451860" y="1628140"/>
                  <a:pt x="3463925" y="1625600"/>
                </a:cubicBezTo>
                <a:lnTo>
                  <a:pt x="3463925" y="1617980"/>
                </a:lnTo>
                <a:cubicBezTo>
                  <a:pt x="3458845" y="1619885"/>
                  <a:pt x="3453765" y="1621155"/>
                  <a:pt x="3449320" y="1621790"/>
                </a:cubicBezTo>
                <a:cubicBezTo>
                  <a:pt x="3422015" y="1629410"/>
                  <a:pt x="3390900" y="1631315"/>
                  <a:pt x="3366135" y="1639570"/>
                </a:cubicBezTo>
                <a:close/>
                <a:moveTo>
                  <a:pt x="3108960" y="1724660"/>
                </a:moveTo>
                <a:cubicBezTo>
                  <a:pt x="3070860" y="1798320"/>
                  <a:pt x="3053715" y="1880235"/>
                  <a:pt x="3060700" y="1948180"/>
                </a:cubicBezTo>
                <a:lnTo>
                  <a:pt x="3064510" y="1948180"/>
                </a:lnTo>
                <a:cubicBezTo>
                  <a:pt x="3057525" y="1880870"/>
                  <a:pt x="3075305" y="1800225"/>
                  <a:pt x="3112770" y="1726565"/>
                </a:cubicBezTo>
                <a:cubicBezTo>
                  <a:pt x="3158490" y="1637665"/>
                  <a:pt x="3225800" y="1572260"/>
                  <a:pt x="3302635" y="1542415"/>
                </a:cubicBezTo>
                <a:cubicBezTo>
                  <a:pt x="3368040" y="1517015"/>
                  <a:pt x="3420745" y="1488440"/>
                  <a:pt x="3464560" y="1459865"/>
                </a:cubicBezTo>
                <a:lnTo>
                  <a:pt x="3464560" y="1455420"/>
                </a:lnTo>
                <a:cubicBezTo>
                  <a:pt x="3420110" y="1484630"/>
                  <a:pt x="3368040" y="1513840"/>
                  <a:pt x="3301365" y="1539240"/>
                </a:cubicBezTo>
                <a:cubicBezTo>
                  <a:pt x="3223260" y="1568450"/>
                  <a:pt x="3155315" y="1634490"/>
                  <a:pt x="3108960" y="1724660"/>
                </a:cubicBezTo>
                <a:close/>
                <a:moveTo>
                  <a:pt x="2957195" y="1163320"/>
                </a:moveTo>
                <a:cubicBezTo>
                  <a:pt x="2832735" y="1340485"/>
                  <a:pt x="2649220" y="1667510"/>
                  <a:pt x="2526030" y="1929130"/>
                </a:cubicBezTo>
                <a:cubicBezTo>
                  <a:pt x="2523490" y="1935480"/>
                  <a:pt x="2520315" y="1941830"/>
                  <a:pt x="2517140" y="1947545"/>
                </a:cubicBezTo>
                <a:lnTo>
                  <a:pt x="2526030" y="1947545"/>
                </a:lnTo>
                <a:cubicBezTo>
                  <a:pt x="2530475" y="1937385"/>
                  <a:pt x="2534920" y="1924685"/>
                  <a:pt x="2536825" y="1923415"/>
                </a:cubicBezTo>
                <a:cubicBezTo>
                  <a:pt x="2764155" y="1449070"/>
                  <a:pt x="3070860" y="933450"/>
                  <a:pt x="3388995" y="680720"/>
                </a:cubicBezTo>
                <a:cubicBezTo>
                  <a:pt x="3416300" y="657860"/>
                  <a:pt x="3444875" y="642620"/>
                  <a:pt x="3463925" y="631825"/>
                </a:cubicBezTo>
                <a:lnTo>
                  <a:pt x="3463925" y="623570"/>
                </a:lnTo>
                <a:cubicBezTo>
                  <a:pt x="3300730" y="704850"/>
                  <a:pt x="3092450" y="969645"/>
                  <a:pt x="2957195" y="1163320"/>
                </a:cubicBezTo>
                <a:close/>
                <a:moveTo>
                  <a:pt x="3096895" y="352425"/>
                </a:moveTo>
                <a:cubicBezTo>
                  <a:pt x="2853055" y="626110"/>
                  <a:pt x="2787015" y="839470"/>
                  <a:pt x="2697480" y="1031875"/>
                </a:cubicBezTo>
                <a:cubicBezTo>
                  <a:pt x="2568575" y="1305560"/>
                  <a:pt x="2349500" y="1660525"/>
                  <a:pt x="2146935" y="1920240"/>
                </a:cubicBezTo>
                <a:cubicBezTo>
                  <a:pt x="2139950" y="1930400"/>
                  <a:pt x="2131060" y="1939925"/>
                  <a:pt x="2124710" y="1948180"/>
                </a:cubicBezTo>
                <a:lnTo>
                  <a:pt x="2129790" y="1948180"/>
                </a:lnTo>
                <a:cubicBezTo>
                  <a:pt x="2142490" y="1931670"/>
                  <a:pt x="2155825" y="1915795"/>
                  <a:pt x="2169795" y="1897380"/>
                </a:cubicBezTo>
                <a:cubicBezTo>
                  <a:pt x="2678430" y="1212850"/>
                  <a:pt x="2744470" y="896620"/>
                  <a:pt x="2846705" y="717550"/>
                </a:cubicBezTo>
                <a:cubicBezTo>
                  <a:pt x="2979420" y="465455"/>
                  <a:pt x="3227070" y="173990"/>
                  <a:pt x="3462020" y="72390"/>
                </a:cubicBezTo>
                <a:cubicBezTo>
                  <a:pt x="3462655" y="71755"/>
                  <a:pt x="3463925" y="71755"/>
                  <a:pt x="3464560" y="71120"/>
                </a:cubicBezTo>
                <a:lnTo>
                  <a:pt x="3464560" y="67310"/>
                </a:lnTo>
                <a:cubicBezTo>
                  <a:pt x="3343910" y="115570"/>
                  <a:pt x="3217545" y="220980"/>
                  <a:pt x="3096895" y="352425"/>
                </a:cubicBezTo>
                <a:close/>
                <a:moveTo>
                  <a:pt x="3154045" y="492760"/>
                </a:moveTo>
                <a:cubicBezTo>
                  <a:pt x="2945130" y="717550"/>
                  <a:pt x="2852420" y="927735"/>
                  <a:pt x="2761615" y="1107440"/>
                </a:cubicBezTo>
                <a:cubicBezTo>
                  <a:pt x="2675890" y="1272540"/>
                  <a:pt x="2565400" y="1466850"/>
                  <a:pt x="2443480" y="1664335"/>
                </a:cubicBezTo>
                <a:cubicBezTo>
                  <a:pt x="2386330" y="1757045"/>
                  <a:pt x="2289175" y="1906905"/>
                  <a:pt x="2264410" y="1947545"/>
                </a:cubicBezTo>
                <a:lnTo>
                  <a:pt x="2266315" y="1947545"/>
                </a:lnTo>
                <a:cubicBezTo>
                  <a:pt x="2273300" y="1937385"/>
                  <a:pt x="2286000" y="1919605"/>
                  <a:pt x="2304415" y="1891665"/>
                </a:cubicBezTo>
                <a:cubicBezTo>
                  <a:pt x="2659380" y="1341755"/>
                  <a:pt x="2726055" y="1172845"/>
                  <a:pt x="2903220" y="841375"/>
                </a:cubicBezTo>
                <a:cubicBezTo>
                  <a:pt x="3028950" y="622300"/>
                  <a:pt x="3248025" y="353695"/>
                  <a:pt x="3463925" y="255905"/>
                </a:cubicBezTo>
                <a:lnTo>
                  <a:pt x="3463925" y="251460"/>
                </a:lnTo>
                <a:cubicBezTo>
                  <a:pt x="3370580" y="291465"/>
                  <a:pt x="3260725" y="379095"/>
                  <a:pt x="3154045" y="492760"/>
                </a:cubicBezTo>
                <a:close/>
                <a:moveTo>
                  <a:pt x="1587500" y="566420"/>
                </a:moveTo>
                <a:cubicBezTo>
                  <a:pt x="1809115" y="405765"/>
                  <a:pt x="2021840" y="212725"/>
                  <a:pt x="2200910" y="0"/>
                </a:cubicBezTo>
                <a:lnTo>
                  <a:pt x="2197100" y="0"/>
                </a:lnTo>
                <a:cubicBezTo>
                  <a:pt x="2165350" y="36830"/>
                  <a:pt x="2131060" y="74930"/>
                  <a:pt x="2097405" y="110490"/>
                </a:cubicBezTo>
                <a:cubicBezTo>
                  <a:pt x="1774825" y="456565"/>
                  <a:pt x="1522730" y="598805"/>
                  <a:pt x="1330960" y="742315"/>
                </a:cubicBezTo>
                <a:cubicBezTo>
                  <a:pt x="871855" y="1095375"/>
                  <a:pt x="603250" y="1541780"/>
                  <a:pt x="367030" y="1946275"/>
                </a:cubicBezTo>
                <a:cubicBezTo>
                  <a:pt x="366395" y="1946910"/>
                  <a:pt x="366395" y="1946910"/>
                  <a:pt x="366395" y="1947545"/>
                </a:cubicBezTo>
                <a:lnTo>
                  <a:pt x="370840" y="1947545"/>
                </a:lnTo>
                <a:cubicBezTo>
                  <a:pt x="499745" y="1732915"/>
                  <a:pt x="612140" y="1528445"/>
                  <a:pt x="814705" y="1266825"/>
                </a:cubicBezTo>
                <a:cubicBezTo>
                  <a:pt x="1090930" y="917575"/>
                  <a:pt x="1295400" y="764540"/>
                  <a:pt x="1587500" y="566420"/>
                </a:cubicBezTo>
                <a:close/>
                <a:moveTo>
                  <a:pt x="2889885" y="1072515"/>
                </a:moveTo>
                <a:cubicBezTo>
                  <a:pt x="2639695" y="1511300"/>
                  <a:pt x="2481580" y="1783080"/>
                  <a:pt x="2393950" y="1948180"/>
                </a:cubicBezTo>
                <a:lnTo>
                  <a:pt x="2394585" y="1948180"/>
                </a:lnTo>
                <a:cubicBezTo>
                  <a:pt x="2541905" y="1699895"/>
                  <a:pt x="2745105" y="1321435"/>
                  <a:pt x="2943225" y="989965"/>
                </a:cubicBezTo>
                <a:cubicBezTo>
                  <a:pt x="3081020" y="769620"/>
                  <a:pt x="3275965" y="533400"/>
                  <a:pt x="3463290" y="441325"/>
                </a:cubicBezTo>
                <a:lnTo>
                  <a:pt x="3463290" y="437515"/>
                </a:lnTo>
                <a:cubicBezTo>
                  <a:pt x="3238500" y="549275"/>
                  <a:pt x="3023870" y="840105"/>
                  <a:pt x="2889885" y="1072515"/>
                </a:cubicBezTo>
                <a:close/>
                <a:moveTo>
                  <a:pt x="3344545" y="1809750"/>
                </a:moveTo>
                <a:cubicBezTo>
                  <a:pt x="3320415" y="1849120"/>
                  <a:pt x="3310255" y="1899285"/>
                  <a:pt x="3314065" y="1948180"/>
                </a:cubicBezTo>
                <a:lnTo>
                  <a:pt x="3317875" y="1948180"/>
                </a:lnTo>
                <a:cubicBezTo>
                  <a:pt x="3315335" y="1888490"/>
                  <a:pt x="3327400" y="1826895"/>
                  <a:pt x="3370580" y="1781810"/>
                </a:cubicBezTo>
                <a:cubicBezTo>
                  <a:pt x="3400425" y="1750695"/>
                  <a:pt x="3429000" y="1741170"/>
                  <a:pt x="3463925" y="1734820"/>
                </a:cubicBezTo>
                <a:lnTo>
                  <a:pt x="3463925" y="1730375"/>
                </a:lnTo>
                <a:cubicBezTo>
                  <a:pt x="3416300" y="1734820"/>
                  <a:pt x="3370580" y="1767205"/>
                  <a:pt x="3344545" y="1809750"/>
                </a:cubicBezTo>
                <a:close/>
                <a:moveTo>
                  <a:pt x="1918335" y="593725"/>
                </a:moveTo>
                <a:cubicBezTo>
                  <a:pt x="2093595" y="385445"/>
                  <a:pt x="2266315" y="187325"/>
                  <a:pt x="2413635" y="635"/>
                </a:cubicBezTo>
                <a:lnTo>
                  <a:pt x="2413000" y="635"/>
                </a:lnTo>
                <a:cubicBezTo>
                  <a:pt x="2279650" y="154305"/>
                  <a:pt x="2158365" y="308610"/>
                  <a:pt x="2013585" y="476885"/>
                </a:cubicBezTo>
                <a:cubicBezTo>
                  <a:pt x="1482090" y="1087120"/>
                  <a:pt x="1226820" y="1534160"/>
                  <a:pt x="890270" y="1918335"/>
                </a:cubicBezTo>
                <a:cubicBezTo>
                  <a:pt x="880745" y="1929130"/>
                  <a:pt x="871220" y="1938655"/>
                  <a:pt x="862330" y="1948180"/>
                </a:cubicBezTo>
                <a:lnTo>
                  <a:pt x="865505" y="1948180"/>
                </a:lnTo>
                <a:cubicBezTo>
                  <a:pt x="971550" y="1844040"/>
                  <a:pt x="1089025" y="1679575"/>
                  <a:pt x="1228090" y="1493520"/>
                </a:cubicBezTo>
                <a:cubicBezTo>
                  <a:pt x="1471930" y="1160780"/>
                  <a:pt x="1658620" y="897890"/>
                  <a:pt x="1918335" y="593725"/>
                </a:cubicBezTo>
                <a:close/>
                <a:moveTo>
                  <a:pt x="2390775" y="130175"/>
                </a:moveTo>
                <a:cubicBezTo>
                  <a:pt x="2425065" y="85725"/>
                  <a:pt x="2458720" y="42545"/>
                  <a:pt x="2492375" y="0"/>
                </a:cubicBezTo>
                <a:lnTo>
                  <a:pt x="2482850" y="0"/>
                </a:lnTo>
                <a:cubicBezTo>
                  <a:pt x="2456180" y="33020"/>
                  <a:pt x="2430780" y="66040"/>
                  <a:pt x="2403475" y="100330"/>
                </a:cubicBezTo>
                <a:cubicBezTo>
                  <a:pt x="1929765" y="710565"/>
                  <a:pt x="1456055" y="1543685"/>
                  <a:pt x="1013460" y="1947545"/>
                </a:cubicBezTo>
                <a:lnTo>
                  <a:pt x="1024890" y="1947545"/>
                </a:lnTo>
                <a:cubicBezTo>
                  <a:pt x="1036320" y="1937385"/>
                  <a:pt x="1048385" y="1926590"/>
                  <a:pt x="1056640" y="1918335"/>
                </a:cubicBezTo>
                <a:cubicBezTo>
                  <a:pt x="1141730" y="1837055"/>
                  <a:pt x="1238885" y="1726565"/>
                  <a:pt x="1355725" y="1577975"/>
                </a:cubicBezTo>
                <a:cubicBezTo>
                  <a:pt x="1684655" y="1166495"/>
                  <a:pt x="2040255" y="586740"/>
                  <a:pt x="2390775" y="130175"/>
                </a:cubicBezTo>
                <a:close/>
                <a:moveTo>
                  <a:pt x="1713230" y="553720"/>
                </a:moveTo>
                <a:cubicBezTo>
                  <a:pt x="1933575" y="368935"/>
                  <a:pt x="2124075" y="174625"/>
                  <a:pt x="2271395" y="0"/>
                </a:cubicBezTo>
                <a:lnTo>
                  <a:pt x="2267585" y="0"/>
                </a:lnTo>
                <a:cubicBezTo>
                  <a:pt x="2235835" y="36830"/>
                  <a:pt x="2204720" y="72390"/>
                  <a:pt x="2170430" y="109855"/>
                </a:cubicBezTo>
                <a:cubicBezTo>
                  <a:pt x="1931670" y="377825"/>
                  <a:pt x="1687195" y="568960"/>
                  <a:pt x="1501140" y="724535"/>
                </a:cubicBezTo>
                <a:cubicBezTo>
                  <a:pt x="1052195" y="1121410"/>
                  <a:pt x="797560" y="1562735"/>
                  <a:pt x="535305" y="1948180"/>
                </a:cubicBezTo>
                <a:lnTo>
                  <a:pt x="539750" y="1948180"/>
                </a:lnTo>
                <a:cubicBezTo>
                  <a:pt x="705485" y="1709420"/>
                  <a:pt x="839470" y="1477645"/>
                  <a:pt x="1054735" y="1206500"/>
                </a:cubicBezTo>
                <a:cubicBezTo>
                  <a:pt x="1270000" y="933450"/>
                  <a:pt x="1457960" y="754380"/>
                  <a:pt x="1713230" y="553720"/>
                </a:cubicBezTo>
                <a:close/>
                <a:moveTo>
                  <a:pt x="1553845" y="1565275"/>
                </a:moveTo>
                <a:cubicBezTo>
                  <a:pt x="2159000" y="810895"/>
                  <a:pt x="2157095" y="547370"/>
                  <a:pt x="2564765" y="0"/>
                </a:cubicBezTo>
                <a:lnTo>
                  <a:pt x="2561590" y="0"/>
                </a:lnTo>
                <a:cubicBezTo>
                  <a:pt x="2540000" y="28575"/>
                  <a:pt x="2519045" y="57785"/>
                  <a:pt x="2496820" y="88900"/>
                </a:cubicBezTo>
                <a:cubicBezTo>
                  <a:pt x="2425065" y="189865"/>
                  <a:pt x="2351405" y="302895"/>
                  <a:pt x="2280285" y="427990"/>
                </a:cubicBezTo>
                <a:cubicBezTo>
                  <a:pt x="2200910" y="569595"/>
                  <a:pt x="2139315" y="695960"/>
                  <a:pt x="2061845" y="824865"/>
                </a:cubicBezTo>
                <a:cubicBezTo>
                  <a:pt x="1826895" y="1224915"/>
                  <a:pt x="1471295" y="1720850"/>
                  <a:pt x="1167130" y="1947545"/>
                </a:cubicBezTo>
                <a:lnTo>
                  <a:pt x="1174115" y="1947545"/>
                </a:lnTo>
                <a:cubicBezTo>
                  <a:pt x="1283335" y="1866265"/>
                  <a:pt x="1411605" y="1737360"/>
                  <a:pt x="1553845" y="1565275"/>
                </a:cubicBezTo>
                <a:close/>
                <a:moveTo>
                  <a:pt x="1771015" y="610235"/>
                </a:moveTo>
                <a:cubicBezTo>
                  <a:pt x="1985010" y="403225"/>
                  <a:pt x="2192020" y="186055"/>
                  <a:pt x="2341245" y="0"/>
                </a:cubicBezTo>
                <a:lnTo>
                  <a:pt x="2340610" y="0"/>
                </a:lnTo>
                <a:cubicBezTo>
                  <a:pt x="2231390" y="123825"/>
                  <a:pt x="2112645" y="262255"/>
                  <a:pt x="1979295" y="398145"/>
                </a:cubicBezTo>
                <a:cubicBezTo>
                  <a:pt x="1917065" y="462280"/>
                  <a:pt x="1852930" y="527050"/>
                  <a:pt x="1785620" y="591185"/>
                </a:cubicBezTo>
                <a:cubicBezTo>
                  <a:pt x="1305560" y="1047750"/>
                  <a:pt x="1061720" y="1476375"/>
                  <a:pt x="718185" y="1926590"/>
                </a:cubicBezTo>
                <a:cubicBezTo>
                  <a:pt x="710565" y="1935480"/>
                  <a:pt x="704850" y="1942465"/>
                  <a:pt x="701040" y="1947545"/>
                </a:cubicBezTo>
                <a:lnTo>
                  <a:pt x="706120" y="1947545"/>
                </a:lnTo>
                <a:cubicBezTo>
                  <a:pt x="709930" y="1943100"/>
                  <a:pt x="715010" y="1936750"/>
                  <a:pt x="720725" y="1929765"/>
                </a:cubicBezTo>
                <a:cubicBezTo>
                  <a:pt x="1051560" y="1493520"/>
                  <a:pt x="1320165" y="1039495"/>
                  <a:pt x="1771015" y="610235"/>
                </a:cubicBezTo>
                <a:close/>
                <a:moveTo>
                  <a:pt x="1946275" y="1548765"/>
                </a:moveTo>
                <a:cubicBezTo>
                  <a:pt x="2112010" y="1367790"/>
                  <a:pt x="2251075" y="1163320"/>
                  <a:pt x="2352675" y="953135"/>
                </a:cubicBezTo>
                <a:cubicBezTo>
                  <a:pt x="2557145" y="525780"/>
                  <a:pt x="2478405" y="405130"/>
                  <a:pt x="2726690" y="0"/>
                </a:cubicBezTo>
                <a:lnTo>
                  <a:pt x="2722245" y="0"/>
                </a:lnTo>
                <a:cubicBezTo>
                  <a:pt x="2719705" y="4445"/>
                  <a:pt x="2717800" y="8890"/>
                  <a:pt x="2715895" y="10795"/>
                </a:cubicBezTo>
                <a:cubicBezTo>
                  <a:pt x="2642235" y="131445"/>
                  <a:pt x="2585085" y="255270"/>
                  <a:pt x="2542540" y="385445"/>
                </a:cubicBezTo>
                <a:cubicBezTo>
                  <a:pt x="2492375" y="553720"/>
                  <a:pt x="2461260" y="708660"/>
                  <a:pt x="2388235" y="866775"/>
                </a:cubicBezTo>
                <a:cubicBezTo>
                  <a:pt x="2208530" y="1291590"/>
                  <a:pt x="1810385" y="1767205"/>
                  <a:pt x="1436370" y="1947545"/>
                </a:cubicBezTo>
                <a:lnTo>
                  <a:pt x="1442085" y="1947545"/>
                </a:lnTo>
                <a:cubicBezTo>
                  <a:pt x="1591945" y="1885315"/>
                  <a:pt x="1803400" y="1705610"/>
                  <a:pt x="1946275" y="1548765"/>
                </a:cubicBezTo>
                <a:close/>
                <a:moveTo>
                  <a:pt x="2035175" y="1589405"/>
                </a:moveTo>
                <a:cubicBezTo>
                  <a:pt x="2248535" y="1341755"/>
                  <a:pt x="2435225" y="1036320"/>
                  <a:pt x="2538095" y="727075"/>
                </a:cubicBezTo>
                <a:cubicBezTo>
                  <a:pt x="2624455" y="421640"/>
                  <a:pt x="2696210" y="242570"/>
                  <a:pt x="2877820" y="635"/>
                </a:cubicBezTo>
                <a:lnTo>
                  <a:pt x="2874010" y="635"/>
                </a:lnTo>
                <a:cubicBezTo>
                  <a:pt x="2873375" y="1270"/>
                  <a:pt x="2872740" y="2540"/>
                  <a:pt x="2872105" y="3175"/>
                </a:cubicBezTo>
                <a:cubicBezTo>
                  <a:pt x="2820035" y="72390"/>
                  <a:pt x="2773045" y="143510"/>
                  <a:pt x="2729865" y="219710"/>
                </a:cubicBezTo>
                <a:cubicBezTo>
                  <a:pt x="2573655" y="495300"/>
                  <a:pt x="2569210" y="683260"/>
                  <a:pt x="2463165" y="913130"/>
                </a:cubicBezTo>
                <a:cubicBezTo>
                  <a:pt x="2293620" y="1302385"/>
                  <a:pt x="1960880" y="1734820"/>
                  <a:pt x="1637030" y="1948815"/>
                </a:cubicBezTo>
                <a:lnTo>
                  <a:pt x="1644015" y="1948815"/>
                </a:lnTo>
                <a:cubicBezTo>
                  <a:pt x="1788160" y="1851025"/>
                  <a:pt x="1904365" y="1739265"/>
                  <a:pt x="2035175" y="1589405"/>
                </a:cubicBezTo>
                <a:close/>
                <a:moveTo>
                  <a:pt x="2419985" y="1200785"/>
                </a:moveTo>
                <a:cubicBezTo>
                  <a:pt x="2515870" y="1032510"/>
                  <a:pt x="2588895" y="866775"/>
                  <a:pt x="2637790" y="708660"/>
                </a:cubicBezTo>
                <a:cubicBezTo>
                  <a:pt x="2738755" y="379095"/>
                  <a:pt x="2922270" y="140970"/>
                  <a:pt x="3056890" y="635"/>
                </a:cubicBezTo>
                <a:lnTo>
                  <a:pt x="3046730" y="635"/>
                </a:lnTo>
                <a:cubicBezTo>
                  <a:pt x="2911475" y="142875"/>
                  <a:pt x="2731135" y="379730"/>
                  <a:pt x="2630805" y="706755"/>
                </a:cubicBezTo>
                <a:cubicBezTo>
                  <a:pt x="2582545" y="864870"/>
                  <a:pt x="2509520" y="1029970"/>
                  <a:pt x="2413635" y="1197610"/>
                </a:cubicBezTo>
                <a:cubicBezTo>
                  <a:pt x="2329815" y="1344930"/>
                  <a:pt x="2228215" y="1493520"/>
                  <a:pt x="2120265" y="1627505"/>
                </a:cubicBezTo>
                <a:cubicBezTo>
                  <a:pt x="2014220" y="1758950"/>
                  <a:pt x="1906270" y="1870075"/>
                  <a:pt x="1812290" y="1948180"/>
                </a:cubicBezTo>
                <a:lnTo>
                  <a:pt x="1823720" y="1948180"/>
                </a:lnTo>
                <a:cubicBezTo>
                  <a:pt x="1825625" y="1946275"/>
                  <a:pt x="1828165" y="1944370"/>
                  <a:pt x="1830070" y="1942465"/>
                </a:cubicBezTo>
                <a:cubicBezTo>
                  <a:pt x="1924050" y="1862455"/>
                  <a:pt x="2026285" y="1755140"/>
                  <a:pt x="2125980" y="1631950"/>
                </a:cubicBezTo>
                <a:cubicBezTo>
                  <a:pt x="2233930" y="1497965"/>
                  <a:pt x="2335530" y="1348740"/>
                  <a:pt x="2419985" y="1200785"/>
                </a:cubicBezTo>
                <a:close/>
                <a:moveTo>
                  <a:pt x="1750060" y="1557020"/>
                </a:moveTo>
                <a:cubicBezTo>
                  <a:pt x="1957070" y="1318895"/>
                  <a:pt x="2148840" y="1025525"/>
                  <a:pt x="2282825" y="730250"/>
                </a:cubicBezTo>
                <a:cubicBezTo>
                  <a:pt x="2320925" y="648335"/>
                  <a:pt x="2350135" y="568325"/>
                  <a:pt x="2382520" y="485140"/>
                </a:cubicBezTo>
                <a:cubicBezTo>
                  <a:pt x="2449195" y="318770"/>
                  <a:pt x="2541270" y="152400"/>
                  <a:pt x="2644775" y="635"/>
                </a:cubicBezTo>
                <a:lnTo>
                  <a:pt x="2640965" y="635"/>
                </a:lnTo>
                <a:cubicBezTo>
                  <a:pt x="2602865" y="55245"/>
                  <a:pt x="2567305" y="112395"/>
                  <a:pt x="2533650" y="169545"/>
                </a:cubicBezTo>
                <a:cubicBezTo>
                  <a:pt x="2390140" y="406400"/>
                  <a:pt x="2330450" y="654050"/>
                  <a:pt x="2199005" y="893445"/>
                </a:cubicBezTo>
                <a:cubicBezTo>
                  <a:pt x="1998345" y="1278890"/>
                  <a:pt x="1640840" y="1744980"/>
                  <a:pt x="1307465" y="1948180"/>
                </a:cubicBezTo>
                <a:lnTo>
                  <a:pt x="1314450" y="1948180"/>
                </a:lnTo>
                <a:cubicBezTo>
                  <a:pt x="1478280" y="1844675"/>
                  <a:pt x="1600835" y="1724660"/>
                  <a:pt x="1750060" y="1557020"/>
                </a:cubicBezTo>
                <a:close/>
                <a:moveTo>
                  <a:pt x="3262630" y="6985"/>
                </a:moveTo>
                <a:cubicBezTo>
                  <a:pt x="3265805" y="4445"/>
                  <a:pt x="3268345" y="2540"/>
                  <a:pt x="3271520" y="0"/>
                </a:cubicBezTo>
                <a:lnTo>
                  <a:pt x="3266440" y="0"/>
                </a:lnTo>
                <a:cubicBezTo>
                  <a:pt x="3082290" y="136525"/>
                  <a:pt x="2915285" y="346710"/>
                  <a:pt x="2804160" y="554355"/>
                </a:cubicBezTo>
                <a:cubicBezTo>
                  <a:pt x="2742565" y="664845"/>
                  <a:pt x="2701290" y="788035"/>
                  <a:pt x="2662555" y="888365"/>
                </a:cubicBezTo>
                <a:cubicBezTo>
                  <a:pt x="2531745" y="1214755"/>
                  <a:pt x="2273935" y="1626870"/>
                  <a:pt x="2009140" y="1913255"/>
                </a:cubicBezTo>
                <a:cubicBezTo>
                  <a:pt x="1997710" y="1925320"/>
                  <a:pt x="1986915" y="1936750"/>
                  <a:pt x="1976120" y="1947545"/>
                </a:cubicBezTo>
                <a:lnTo>
                  <a:pt x="1978660" y="1947545"/>
                </a:lnTo>
                <a:cubicBezTo>
                  <a:pt x="2273935" y="1651000"/>
                  <a:pt x="2576830" y="1150620"/>
                  <a:pt x="2700020" y="798195"/>
                </a:cubicBezTo>
                <a:cubicBezTo>
                  <a:pt x="2805430" y="498475"/>
                  <a:pt x="3008630" y="203200"/>
                  <a:pt x="3262630" y="698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3106631" y="-281576"/>
            <a:ext cx="2930737" cy="288210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763111"/>
            <a:ext cx="1957200" cy="647400"/>
          </a:xfrm>
          <a:prstGeom prst="rect">
            <a:avLst/>
          </a:prstGeom>
          <a:noFill/>
          <a:ln>
            <a:noFill/>
          </a:ln>
          <a:effectLst>
            <a:outerShdw dist="38100" dir="5400000" algn="bl" rotWithShape="0">
              <a:schemeClr val="accen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“</a:t>
            </a:r>
            <a:endParaRPr sz="4800">
              <a:solidFill>
                <a:schemeClr val="lt2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" name="Google Shape;26;p4"/>
          <p:cNvSpPr/>
          <p:nvPr/>
        </p:nvSpPr>
        <p:spPr>
          <a:xfrm rot="5400000">
            <a:off x="4239769" y="687212"/>
            <a:ext cx="666900" cy="666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" name="Google Shape;27;p4"/>
          <p:cNvCxnSpPr>
            <a:stCxn id="26" idx="1"/>
          </p:cNvCxnSpPr>
          <p:nvPr/>
        </p:nvCxnSpPr>
        <p:spPr>
          <a:xfrm rot="10800000">
            <a:off x="4573219" y="-88"/>
            <a:ext cx="0" cy="6873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975250" y="1780800"/>
            <a:ext cx="71934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600"/>
              </a:spcBef>
              <a:spcAft>
                <a:spcPts val="0"/>
              </a:spcAft>
              <a:buSzPts val="3200"/>
              <a:buChar char="▫"/>
              <a:defRPr sz="3200"/>
            </a:lvl1pPr>
            <a:lvl2pPr marL="914400" lvl="1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2pPr>
            <a:lvl3pPr marL="1371600" lvl="2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3pPr>
            <a:lvl4pPr marL="1828800" lvl="3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4pPr>
            <a:lvl5pPr marL="2286000" lvl="4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5pPr>
            <a:lvl6pPr marL="2743200" lvl="5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6pPr>
            <a:lvl7pPr marL="3200400" lvl="6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7pPr>
            <a:lvl8pPr marL="3657600" lvl="7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8pPr>
            <a:lvl9pPr marL="4114800" lvl="8" indent="-43180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6F73F0B1-1CB2-EE40-B7DE-530D26C02205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3A8C72A0-8154-7C4B-9CBC-18F07B6E0BFF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1" name="Picture 8">
              <a:extLst>
                <a:ext uri="{FF2B5EF4-FFF2-40B4-BE49-F238E27FC236}">
                  <a16:creationId xmlns:a16="http://schemas.microsoft.com/office/drawing/2014/main" id="{EE3E6C08-875D-B843-B7B7-2EF8CBB96A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" name="Google Shape;34;p5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3929613E-D187-374B-9028-DB2A5A0C2B88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27F6096C-A9E9-3D46-ACF2-BC40B7EB0A72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1" name="Picture 8">
              <a:extLst>
                <a:ext uri="{FF2B5EF4-FFF2-40B4-BE49-F238E27FC236}">
                  <a16:creationId xmlns:a16="http://schemas.microsoft.com/office/drawing/2014/main" id="{AF0939ED-802D-D54D-BEF2-3BBCCD4DBD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0" y="0"/>
            <a:ext cx="9148112" cy="5141674"/>
          </a:xfrm>
          <a:custGeom>
            <a:avLst/>
            <a:gdLst/>
            <a:ahLst/>
            <a:cxnLst/>
            <a:rect l="l" t="t" r="r" b="b"/>
            <a:pathLst>
              <a:path w="3465194" h="1949450" extrusionOk="0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" name="Google Shape;46;p6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3639FA7A-0D2F-2F40-B67A-D517FFB7EE06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33F09072-75E8-3A4B-9398-09D5EB09E908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2" name="Picture 8">
              <a:extLst>
                <a:ext uri="{FF2B5EF4-FFF2-40B4-BE49-F238E27FC236}">
                  <a16:creationId xmlns:a16="http://schemas.microsoft.com/office/drawing/2014/main" id="{E5839EBA-8B90-9D4D-8CCE-A7BD34D3CA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975250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3470356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5975475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7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" name="Google Shape;56;p7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FC98B69-623E-9F49-955F-429A8F7C4CBA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27DF0DEF-68F4-A74B-B916-C4377E45C957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3" name="Picture 8">
              <a:extLst>
                <a:ext uri="{FF2B5EF4-FFF2-40B4-BE49-F238E27FC236}">
                  <a16:creationId xmlns:a16="http://schemas.microsoft.com/office/drawing/2014/main" id="{EE13AB92-1BD5-C344-8DF6-CE2097EA61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8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8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4B9C7859-0329-B243-9DAD-F225EBD2203F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D3E91BD4-0E2D-714D-9B57-F2D23F28B878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" name="Picture 8">
              <a:extLst>
                <a:ext uri="{FF2B5EF4-FFF2-40B4-BE49-F238E27FC236}">
                  <a16:creationId xmlns:a16="http://schemas.microsoft.com/office/drawing/2014/main" id="{04E4C52A-D6FF-D44B-9176-96964DE14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-1174326" y="2220424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0"/>
          <p:cNvSpPr/>
          <p:nvPr/>
        </p:nvSpPr>
        <p:spPr>
          <a:xfrm>
            <a:off x="6439062" y="-278417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158A43BE-7177-2745-AAA8-08EA3B2DAFED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0988888-9688-2742-9E0F-09C7B768826C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Picture 8">
              <a:extLst>
                <a:ext uri="{FF2B5EF4-FFF2-40B4-BE49-F238E27FC236}">
                  <a16:creationId xmlns:a16="http://schemas.microsoft.com/office/drawing/2014/main" id="{B5EF99D1-78DE-874C-99B6-16CE56D17C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only curves">
  <p:cSld name="Blank only curve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133594EE-09F7-1143-85D6-7E719689CAEA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44535733-4222-C146-800F-AAD6F0ADB519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Picture 8">
              <a:extLst>
                <a:ext uri="{FF2B5EF4-FFF2-40B4-BE49-F238E27FC236}">
                  <a16:creationId xmlns:a16="http://schemas.microsoft.com/office/drawing/2014/main" id="{B323F3CE-9986-C647-B649-C2914381CD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7D5A855-A8BF-8D4E-AC26-2D0A8EC2C2EF}"/>
              </a:ext>
            </a:extLst>
          </p:cNvPr>
          <p:cNvGrpSpPr/>
          <p:nvPr userDrawn="1"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77E77163-AC89-9E41-9DF8-75E1A7D042E7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3" name="Picture 8">
              <a:extLst>
                <a:ext uri="{FF2B5EF4-FFF2-40B4-BE49-F238E27FC236}">
                  <a16:creationId xmlns:a16="http://schemas.microsoft.com/office/drawing/2014/main" id="{7AE9695D-CC54-A94B-961A-C6CB884964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pple.com/airpods-pro/" TargetMode="Externa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149371" y="1502600"/>
            <a:ext cx="8840362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" sz="4000"/>
              <a:t>&lt;h1&gt; </a:t>
            </a:r>
            <a:r>
              <a:rPr lang="en" sz="4800"/>
              <a:t>Planning </a:t>
            </a:r>
            <a:r>
              <a:rPr lang="en" sz="4000"/>
              <a:t>&lt;/h1&gt;</a:t>
            </a:r>
            <a:endParaRPr lang="de-DE" sz="4800"/>
          </a:p>
        </p:txBody>
      </p:sp>
      <p:sp>
        <p:nvSpPr>
          <p:cNvPr id="4" name="Google Shape;116;p17">
            <a:extLst>
              <a:ext uri="{FF2B5EF4-FFF2-40B4-BE49-F238E27FC236}">
                <a16:creationId xmlns:a16="http://schemas.microsoft.com/office/drawing/2014/main" id="{EB88F357-F66B-B348-A429-0C7294B3173B}"/>
              </a:ext>
            </a:extLst>
          </p:cNvPr>
          <p:cNvSpPr txBox="1">
            <a:spLocks/>
          </p:cNvSpPr>
          <p:nvPr/>
        </p:nvSpPr>
        <p:spPr>
          <a:xfrm>
            <a:off x="1912883" y="2431384"/>
            <a:ext cx="5044965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2400">
                <a:solidFill>
                  <a:schemeClr val="accent5"/>
                </a:solidFill>
                <a:latin typeface="Titillium Web Light"/>
                <a:cs typeface="Titillium Web Light"/>
                <a:sym typeface="Titillium Web Light"/>
              </a:rPr>
              <a:t>der </a:t>
            </a:r>
            <a:r>
              <a:rPr lang="de-DE" sz="2800" err="1">
                <a:solidFill>
                  <a:schemeClr val="accent5"/>
                </a:solidFill>
                <a:latin typeface="Titillium Web Light"/>
                <a:cs typeface="Titillium Web Light"/>
                <a:sym typeface="Titillium Web Light"/>
              </a:rPr>
              <a:t>Closing</a:t>
            </a:r>
            <a:r>
              <a:rPr lang="de-DE" sz="2800">
                <a:solidFill>
                  <a:schemeClr val="accent5"/>
                </a:solidFill>
                <a:latin typeface="Titillium Web Light"/>
                <a:cs typeface="Titillium Web Light"/>
                <a:sym typeface="Titillium Web Light"/>
              </a:rPr>
              <a:t> &lt;/Tag&gt;</a:t>
            </a:r>
            <a:r>
              <a:rPr lang="de-DE" sz="2400">
                <a:solidFill>
                  <a:schemeClr val="accent5"/>
                </a:solidFill>
                <a:latin typeface="Titillium Web Light"/>
                <a:cs typeface="Titillium Web Light"/>
                <a:sym typeface="Titillium Web Light"/>
              </a:rPr>
              <a:t> GmbH für die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EBA0585-CF59-104D-8511-A0F1F1741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652" y="3255153"/>
            <a:ext cx="2249425" cy="872433"/>
          </a:xfrm>
          <a:prstGeom prst="rect">
            <a:avLst/>
          </a:prstGeom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944FA4A-E808-1248-AE86-8A2CBE0064E7}"/>
              </a:ext>
            </a:extLst>
          </p:cNvPr>
          <p:cNvGrpSpPr/>
          <p:nvPr/>
        </p:nvGrpSpPr>
        <p:grpSpPr>
          <a:xfrm>
            <a:off x="8278874" y="420"/>
            <a:ext cx="865126" cy="473210"/>
            <a:chOff x="8278874" y="420"/>
            <a:chExt cx="865126" cy="473210"/>
          </a:xfrm>
        </p:grpSpPr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35C99614-6743-BC4A-97DB-60F1CCD69022}"/>
                </a:ext>
              </a:extLst>
            </p:cNvPr>
            <p:cNvSpPr/>
            <p:nvPr/>
          </p:nvSpPr>
          <p:spPr>
            <a:xfrm>
              <a:off x="8278874" y="420"/>
              <a:ext cx="865126" cy="4732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5F9DBD5C-88CD-BE4E-8959-285F0C74AB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4381" y="23015"/>
              <a:ext cx="614111" cy="450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1846729" y="618565"/>
            <a:ext cx="7196279" cy="310209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Clr>
                <a:schemeClr val="lt2"/>
              </a:buClr>
              <a:buSzPts val="3200"/>
            </a:pPr>
            <a:r>
              <a:rPr lang="en" sz="2800" dirty="0">
                <a:latin typeface="Titillium Web Light"/>
                <a:cs typeface="Titillium Web Light"/>
                <a:sym typeface="Titillium Web Light"/>
              </a:rPr>
              <a:t>“</a:t>
            </a:r>
            <a:r>
              <a:rPr lang="de-DE" sz="2800" dirty="0">
                <a:latin typeface="Titillium Web Light"/>
                <a:cs typeface="Titillium Web Light"/>
                <a:sym typeface="Titillium Web Light"/>
              </a:rPr>
              <a:t>Bis zum 08.11.2021 entwickeln wir eine erfolgreich Internetseite als digitalen Marktplatz für unseren Partner Cupboards Limited, auf welcher dieser seine individualisierbaren Schränke in Masse an seine Kunden verkaufen kann</a:t>
            </a:r>
            <a:r>
              <a:rPr lang="en-GB" sz="2800" dirty="0">
                <a:latin typeface="Titillium Web Light"/>
                <a:cs typeface="Titillium Web Light"/>
                <a:sym typeface="Titillium Web Light"/>
              </a:rPr>
              <a:t>.”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A23210-DE4A-AC42-9E96-A75D6E103C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0164" y="4292851"/>
            <a:ext cx="2368485" cy="374700"/>
          </a:xfrm>
        </p:spPr>
        <p:txBody>
          <a:bodyPr/>
          <a:lstStyle/>
          <a:p>
            <a:r>
              <a:rPr lang="en-DE"/>
              <a:t>- SMARTes Ziel</a:t>
            </a:r>
          </a:p>
        </p:txBody>
      </p:sp>
      <p:grpSp>
        <p:nvGrpSpPr>
          <p:cNvPr id="34" name="Google Shape;755;p48">
            <a:extLst>
              <a:ext uri="{FF2B5EF4-FFF2-40B4-BE49-F238E27FC236}">
                <a16:creationId xmlns:a16="http://schemas.microsoft.com/office/drawing/2014/main" id="{61F8AC1B-85FB-AB4A-B546-2AD41D6636CD}"/>
              </a:ext>
            </a:extLst>
          </p:cNvPr>
          <p:cNvGrpSpPr/>
          <p:nvPr/>
        </p:nvGrpSpPr>
        <p:grpSpPr>
          <a:xfrm>
            <a:off x="1189600" y="1552369"/>
            <a:ext cx="299910" cy="424768"/>
            <a:chOff x="3979850" y="1598950"/>
            <a:chExt cx="356825" cy="505375"/>
          </a:xfrm>
        </p:grpSpPr>
        <p:sp>
          <p:nvSpPr>
            <p:cNvPr id="35" name="Google Shape;756;p48">
              <a:extLst>
                <a:ext uri="{FF2B5EF4-FFF2-40B4-BE49-F238E27FC236}">
                  <a16:creationId xmlns:a16="http://schemas.microsoft.com/office/drawing/2014/main" id="{68D0CF31-455E-814E-AA32-24D624C40A9B}"/>
                </a:ext>
              </a:extLst>
            </p:cNvPr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7;p48">
              <a:extLst>
                <a:ext uri="{FF2B5EF4-FFF2-40B4-BE49-F238E27FC236}">
                  <a16:creationId xmlns:a16="http://schemas.microsoft.com/office/drawing/2014/main" id="{066C4DC0-7255-D240-B1FE-090F366A5A22}"/>
                </a:ext>
              </a:extLst>
            </p:cNvPr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39593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dirty="0"/>
              <a:t>11</a:t>
            </a:fld>
            <a:endParaRPr/>
          </a:p>
        </p:txBody>
      </p:sp>
      <p:sp>
        <p:nvSpPr>
          <p:cNvPr id="486" name="Google Shape;486;p4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8620125" cy="4667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1200"/>
              <a:t>Product Vision Board - Produktvisison</a:t>
            </a:r>
            <a:endParaRPr sz="1200"/>
          </a:p>
        </p:txBody>
      </p:sp>
      <p:sp>
        <p:nvSpPr>
          <p:cNvPr id="493" name="Google Shape;493;p43"/>
          <p:cNvSpPr txBox="1"/>
          <p:nvPr/>
        </p:nvSpPr>
        <p:spPr>
          <a:xfrm>
            <a:off x="2218819" y="1112866"/>
            <a:ext cx="1965409" cy="3756153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Needs</a:t>
            </a:r>
            <a:endParaRPr sz="9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endParaRPr lang="en" sz="800">
              <a:solidFill>
                <a:schemeClr val="lt1"/>
              </a:solidFill>
              <a:latin typeface="Titillium Web"/>
              <a:sym typeface="Titillium Web"/>
            </a:endParaRP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Mit unserem Produkt ermöglichen wir unserem Partner, seine Kunden auf einfache und flächendeckende 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Art zu erreichen. Gerade zu Zeiten des Homeoffice und der weltweiten Pandemie verlassen Konsumenten 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immer weniger die eigenen vier Wände, diese Kunden wollen wir für unsere Partner über unsere digitalen </a:t>
            </a:r>
            <a:b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</a:b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Verkaufsplattformen erreichen.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Dabei werden die individuellen Ansprüche der Endkunden nicht unter der digitalen flächendeckenden Vermarktung leiden, da unser Service dem</a:t>
            </a:r>
            <a:b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</a:b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Endkunden weiterhin ermöglicht, sein Produkt selbst zu gestalten.</a:t>
            </a:r>
            <a:endParaRPr lang="en" sz="800">
              <a:solidFill>
                <a:schemeClr val="lt1"/>
              </a:solidFill>
              <a:latin typeface="Titillium Web"/>
            </a:endParaRPr>
          </a:p>
        </p:txBody>
      </p:sp>
      <p:sp>
        <p:nvSpPr>
          <p:cNvPr id="494" name="Google Shape;494;p43"/>
          <p:cNvSpPr txBox="1"/>
          <p:nvPr/>
        </p:nvSpPr>
        <p:spPr>
          <a:xfrm>
            <a:off x="262200" y="1112867"/>
            <a:ext cx="1960763" cy="3765446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-DE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Target Group</a:t>
            </a:r>
          </a:p>
          <a:p>
            <a:endParaRPr lang="de-DE" sz="9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Mit unserem Produkt ermöglichen wir unserem Partner die Großteile der Kunden in den relevanten Marktsegmenten der Möbelindustrie (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Privatkunden mit individuellen Wünschen, Firmen und Innenausstatter) 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zu erreichen und seine Stammkunden überzuführen. Insbesondere Kunden in den Altersgruppen unter 50 Jahren folgen derzeit dem Trend der digitalen Marktplätze und bevorzugen gerade bei "mass customization" die Möglichkeiten im Web.</a:t>
            </a:r>
            <a:endParaRPr lang="de-DE" sz="800" b="1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</p:txBody>
      </p:sp>
      <p:sp>
        <p:nvSpPr>
          <p:cNvPr id="495" name="Google Shape;495;p43"/>
          <p:cNvSpPr txBox="1"/>
          <p:nvPr/>
        </p:nvSpPr>
        <p:spPr>
          <a:xfrm>
            <a:off x="262199" y="380692"/>
            <a:ext cx="7845665" cy="733296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Vision</a:t>
            </a:r>
            <a:endParaRPr sz="9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>
              <a:spcBef>
                <a:spcPts val="400"/>
              </a:spcBef>
              <a:spcAft>
                <a:spcPts val="400"/>
              </a:spcAft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Wir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verpflichten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uns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mit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Begeisterung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dazu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eine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Internetseite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als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 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digitalen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Marktplatz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für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individualisierbare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 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Schränke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als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Massenware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zu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implementieren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und 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damit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den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Marktanteil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unserer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Kunden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durch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digitales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Marketing und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digitale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Markplätze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 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zu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 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erhöhen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. Durch die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Digitalisierung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seiner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Verkaufsstruktur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wollen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wir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unseren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Kunden </a:t>
            </a:r>
            <a:b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</a:b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auch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ermöglichen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, seine Produkte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flexibler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zu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vermarkten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und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seinen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Kunden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größtmöglichen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Individaulismus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zu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bieten</a:t>
            </a: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.</a:t>
            </a:r>
          </a:p>
        </p:txBody>
      </p:sp>
      <p:sp>
        <p:nvSpPr>
          <p:cNvPr id="49" name="Google Shape;493;p43">
            <a:extLst>
              <a:ext uri="{FF2B5EF4-FFF2-40B4-BE49-F238E27FC236}">
                <a16:creationId xmlns:a16="http://schemas.microsoft.com/office/drawing/2014/main" id="{5BE55F25-8950-46B5-98B5-7ACCEFBFD14B}"/>
              </a:ext>
            </a:extLst>
          </p:cNvPr>
          <p:cNvSpPr txBox="1"/>
          <p:nvPr/>
        </p:nvSpPr>
        <p:spPr>
          <a:xfrm>
            <a:off x="4184221" y="1112865"/>
            <a:ext cx="1965409" cy="37608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Product</a:t>
            </a:r>
            <a:endParaRPr lang="en-US" sz="900" b="1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endParaRPr lang="en" sz="800">
              <a:solidFill>
                <a:schemeClr val="lt1"/>
              </a:solidFill>
              <a:latin typeface="Titillium Web"/>
              <a:sym typeface="Titillium Web"/>
            </a:endParaRP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Mit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unseren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Kompetenzen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erstellen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 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wir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einen digitalen Konfigurator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für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Schränke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. Wir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kreieren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Ihre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eigene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 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>
              <a:lnSpc>
                <a:spcPct val="150000"/>
              </a:lnSpc>
            </a:pP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Verkaufsplattform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im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Webformat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.  Unter dem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Anspruch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der „mass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costumization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“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erreichen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  <a:sym typeface="Titillium Web"/>
              </a:rPr>
              <a:t>wir</a:t>
            </a: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 die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breite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Masse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Ihrer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Kunden und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ermöglichen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diesen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dabei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weiterhin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,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ihr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Produkt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selbst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zu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gestalten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.</a:t>
            </a:r>
          </a:p>
        </p:txBody>
      </p:sp>
      <p:sp>
        <p:nvSpPr>
          <p:cNvPr id="50" name="Google Shape;493;p43">
            <a:extLst>
              <a:ext uri="{FF2B5EF4-FFF2-40B4-BE49-F238E27FC236}">
                <a16:creationId xmlns:a16="http://schemas.microsoft.com/office/drawing/2014/main" id="{536CF1EA-F348-4B95-8884-88417C2FCB11}"/>
              </a:ext>
            </a:extLst>
          </p:cNvPr>
          <p:cNvSpPr txBox="1"/>
          <p:nvPr/>
        </p:nvSpPr>
        <p:spPr>
          <a:xfrm>
            <a:off x="6144978" y="1112866"/>
            <a:ext cx="1965409" cy="3770092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-DE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Business Goals</a:t>
            </a:r>
          </a:p>
          <a:p>
            <a:endParaRPr lang="en" sz="800">
              <a:solidFill>
                <a:schemeClr val="lt1"/>
              </a:solidFill>
              <a:latin typeface="Titillium Web"/>
              <a:sym typeface="Titillium Web"/>
            </a:endParaRP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Mit unserem Produkt ermöglichen wir unserem Partner dabei globalen Trends zu folgen und unter dem 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Gesichtspunkt der Digitalisierung auf dem Markt präsent zu bleiben und die Konkurrenz zu übertrumpfen.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</a:rPr>
              <a:t>Wir glauben dabei daran, den</a:t>
            </a: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</a:rPr>
              <a:t>Erfolg unserer Kunden durch Digitalisierung mit unserem Webbaukasten langfristig  steigern zu </a:t>
            </a:r>
          </a:p>
          <a:p>
            <a:pPr>
              <a:lnSpc>
                <a:spcPct val="150000"/>
              </a:lnSpc>
            </a:pPr>
            <a:r>
              <a:rPr lang="en" sz="800">
                <a:solidFill>
                  <a:schemeClr val="lt1"/>
                </a:solidFill>
                <a:latin typeface="Titillium Web"/>
              </a:rPr>
              <a:t>können.</a:t>
            </a:r>
          </a:p>
        </p:txBody>
      </p:sp>
      <p:sp>
        <p:nvSpPr>
          <p:cNvPr id="2" name="Google Shape;498;p43">
            <a:extLst>
              <a:ext uri="{FF2B5EF4-FFF2-40B4-BE49-F238E27FC236}">
                <a16:creationId xmlns:a16="http://schemas.microsoft.com/office/drawing/2014/main" id="{7EC38F26-38F8-4948-BC19-AC2B97ECC6E4}"/>
              </a:ext>
            </a:extLst>
          </p:cNvPr>
          <p:cNvSpPr/>
          <p:nvPr/>
        </p:nvSpPr>
        <p:spPr>
          <a:xfrm>
            <a:off x="3850547" y="1191001"/>
            <a:ext cx="215789" cy="193705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solidFill>
            <a:srgbClr val="000000">
              <a:alpha val="15080"/>
            </a:srgbClr>
          </a:solidFill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grpSp>
        <p:nvGrpSpPr>
          <p:cNvPr id="4" name="Google Shape;524;p43">
            <a:extLst>
              <a:ext uri="{FF2B5EF4-FFF2-40B4-BE49-F238E27FC236}">
                <a16:creationId xmlns:a16="http://schemas.microsoft.com/office/drawing/2014/main" id="{EC79D19D-5B51-46BE-8FAB-933CD73D99A6}"/>
              </a:ext>
            </a:extLst>
          </p:cNvPr>
          <p:cNvGrpSpPr/>
          <p:nvPr/>
        </p:nvGrpSpPr>
        <p:grpSpPr>
          <a:xfrm>
            <a:off x="5774734" y="1179781"/>
            <a:ext cx="283933" cy="258065"/>
            <a:chOff x="4556450" y="4963575"/>
            <a:chExt cx="548025" cy="498100"/>
          </a:xfrm>
        </p:grpSpPr>
        <p:sp>
          <p:nvSpPr>
            <p:cNvPr id="14" name="Google Shape;525;p43">
              <a:extLst>
                <a:ext uri="{FF2B5EF4-FFF2-40B4-BE49-F238E27FC236}">
                  <a16:creationId xmlns:a16="http://schemas.microsoft.com/office/drawing/2014/main" id="{1412AFF2-B3C7-48EE-867D-6E7D58144044}"/>
                </a:ext>
              </a:extLst>
            </p:cNvPr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5" name="Google Shape;526;p43">
              <a:extLst>
                <a:ext uri="{FF2B5EF4-FFF2-40B4-BE49-F238E27FC236}">
                  <a16:creationId xmlns:a16="http://schemas.microsoft.com/office/drawing/2014/main" id="{1E88B500-DE88-47B1-981A-0DDDD5AD0F38}"/>
                </a:ext>
              </a:extLst>
            </p:cNvPr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6" name="Google Shape;527;p43">
              <a:extLst>
                <a:ext uri="{FF2B5EF4-FFF2-40B4-BE49-F238E27FC236}">
                  <a16:creationId xmlns:a16="http://schemas.microsoft.com/office/drawing/2014/main" id="{518F869D-43A3-4C90-9CB0-C875AD2D4E8F}"/>
                </a:ext>
              </a:extLst>
            </p:cNvPr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7" name="Google Shape;528;p43">
              <a:extLst>
                <a:ext uri="{FF2B5EF4-FFF2-40B4-BE49-F238E27FC236}">
                  <a16:creationId xmlns:a16="http://schemas.microsoft.com/office/drawing/2014/main" id="{822F2174-B355-4FBF-BD6E-3E0A261EE7A7}"/>
                </a:ext>
              </a:extLst>
            </p:cNvPr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8" name="Google Shape;529;p43">
              <a:extLst>
                <a:ext uri="{FF2B5EF4-FFF2-40B4-BE49-F238E27FC236}">
                  <a16:creationId xmlns:a16="http://schemas.microsoft.com/office/drawing/2014/main" id="{A132941F-4F57-47B9-A9FE-58271AA7DD97}"/>
                </a:ext>
              </a:extLst>
            </p:cNvPr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28" name="Google Shape;767;p48">
            <a:extLst>
              <a:ext uri="{FF2B5EF4-FFF2-40B4-BE49-F238E27FC236}">
                <a16:creationId xmlns:a16="http://schemas.microsoft.com/office/drawing/2014/main" id="{4D481DC9-E6DB-2445-A692-244D23422645}"/>
              </a:ext>
            </a:extLst>
          </p:cNvPr>
          <p:cNvGrpSpPr/>
          <p:nvPr/>
        </p:nvGrpSpPr>
        <p:grpSpPr>
          <a:xfrm>
            <a:off x="7744174" y="1170768"/>
            <a:ext cx="266351" cy="274470"/>
            <a:chOff x="5961125" y="1623901"/>
            <a:chExt cx="427459" cy="448174"/>
          </a:xfrm>
        </p:grpSpPr>
        <p:sp>
          <p:nvSpPr>
            <p:cNvPr id="29" name="Google Shape;768;p48">
              <a:extLst>
                <a:ext uri="{FF2B5EF4-FFF2-40B4-BE49-F238E27FC236}">
                  <a16:creationId xmlns:a16="http://schemas.microsoft.com/office/drawing/2014/main" id="{95C8F400-5754-8943-8680-B54D005ADB11}"/>
                </a:ext>
              </a:extLst>
            </p:cNvPr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9;p48">
              <a:extLst>
                <a:ext uri="{FF2B5EF4-FFF2-40B4-BE49-F238E27FC236}">
                  <a16:creationId xmlns:a16="http://schemas.microsoft.com/office/drawing/2014/main" id="{D6883831-CE0D-2140-8860-6AFC0417079B}"/>
                </a:ext>
              </a:extLst>
            </p:cNvPr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70;p48">
              <a:extLst>
                <a:ext uri="{FF2B5EF4-FFF2-40B4-BE49-F238E27FC236}">
                  <a16:creationId xmlns:a16="http://schemas.microsoft.com/office/drawing/2014/main" id="{671DBB1E-D027-5E45-95FA-C79ECEB24316}"/>
                </a:ext>
              </a:extLst>
            </p:cNvPr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71;p48">
              <a:extLst>
                <a:ext uri="{FF2B5EF4-FFF2-40B4-BE49-F238E27FC236}">
                  <a16:creationId xmlns:a16="http://schemas.microsoft.com/office/drawing/2014/main" id="{5BFF51A7-0FF9-AB47-A607-3CF3A15B20A3}"/>
                </a:ext>
              </a:extLst>
            </p:cNvPr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72;p48">
              <a:extLst>
                <a:ext uri="{FF2B5EF4-FFF2-40B4-BE49-F238E27FC236}">
                  <a16:creationId xmlns:a16="http://schemas.microsoft.com/office/drawing/2014/main" id="{6E7FE8B8-2035-A440-8641-690C55231705}"/>
                </a:ext>
              </a:extLst>
            </p:cNvPr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73;p48">
              <a:extLst>
                <a:ext uri="{FF2B5EF4-FFF2-40B4-BE49-F238E27FC236}">
                  <a16:creationId xmlns:a16="http://schemas.microsoft.com/office/drawing/2014/main" id="{BC5C5DFD-6439-9A4B-AE89-21D91E3453A6}"/>
                </a:ext>
              </a:extLst>
            </p:cNvPr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74;p48">
              <a:extLst>
                <a:ext uri="{FF2B5EF4-FFF2-40B4-BE49-F238E27FC236}">
                  <a16:creationId xmlns:a16="http://schemas.microsoft.com/office/drawing/2014/main" id="{A8141FDA-976A-4D42-A34D-278A0A3EB57F}"/>
                </a:ext>
              </a:extLst>
            </p:cNvPr>
            <p:cNvSpPr/>
            <p:nvPr/>
          </p:nvSpPr>
          <p:spPr>
            <a:xfrm>
              <a:off x="6137709" y="1623901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1046;p48">
            <a:extLst>
              <a:ext uri="{FF2B5EF4-FFF2-40B4-BE49-F238E27FC236}">
                <a16:creationId xmlns:a16="http://schemas.microsoft.com/office/drawing/2014/main" id="{468DE9C4-1371-304E-83A0-4912E400CE61}"/>
              </a:ext>
            </a:extLst>
          </p:cNvPr>
          <p:cNvGrpSpPr/>
          <p:nvPr/>
        </p:nvGrpSpPr>
        <p:grpSpPr>
          <a:xfrm>
            <a:off x="7640710" y="662450"/>
            <a:ext cx="298321" cy="174652"/>
            <a:chOff x="3269900" y="3064500"/>
            <a:chExt cx="432325" cy="263075"/>
          </a:xfrm>
        </p:grpSpPr>
        <p:sp>
          <p:nvSpPr>
            <p:cNvPr id="37" name="Google Shape;1047;p48">
              <a:extLst>
                <a:ext uri="{FF2B5EF4-FFF2-40B4-BE49-F238E27FC236}">
                  <a16:creationId xmlns:a16="http://schemas.microsoft.com/office/drawing/2014/main" id="{774A2898-61B8-0547-8898-A075D6489CA0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48;p48">
              <a:extLst>
                <a:ext uri="{FF2B5EF4-FFF2-40B4-BE49-F238E27FC236}">
                  <a16:creationId xmlns:a16="http://schemas.microsoft.com/office/drawing/2014/main" id="{91ED6637-CF34-B242-A6C0-151D73D8A492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49;p48">
              <a:extLst>
                <a:ext uri="{FF2B5EF4-FFF2-40B4-BE49-F238E27FC236}">
                  <a16:creationId xmlns:a16="http://schemas.microsoft.com/office/drawing/2014/main" id="{7BD233C6-F9C6-3245-8970-593E963FEA68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500;p43">
            <a:extLst>
              <a:ext uri="{FF2B5EF4-FFF2-40B4-BE49-F238E27FC236}">
                <a16:creationId xmlns:a16="http://schemas.microsoft.com/office/drawing/2014/main" id="{3C9CCE12-3AFF-4311-B214-E6AB4C1E4871}"/>
              </a:ext>
            </a:extLst>
          </p:cNvPr>
          <p:cNvSpPr/>
          <p:nvPr/>
        </p:nvSpPr>
        <p:spPr>
          <a:xfrm>
            <a:off x="1895418" y="1172842"/>
            <a:ext cx="197487" cy="208211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solidFill>
            <a:srgbClr val="000000">
              <a:alpha val="15080"/>
            </a:srgbClr>
          </a:solidFill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674044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dirty="0"/>
              <a:t>12</a:t>
            </a:fld>
            <a:endParaRPr/>
          </a:p>
        </p:txBody>
      </p:sp>
      <p:sp>
        <p:nvSpPr>
          <p:cNvPr id="486" name="Google Shape;486;p4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8620125" cy="4667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 - </a:t>
            </a:r>
            <a:r>
              <a:rPr lang="en" sz="1200" err="1"/>
              <a:t>Produktidee</a:t>
            </a:r>
            <a:endParaRPr sz="1200"/>
          </a:p>
        </p:txBody>
      </p:sp>
      <p:sp>
        <p:nvSpPr>
          <p:cNvPr id="488" name="Google Shape;488;p43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Key Activities</a:t>
            </a:r>
            <a:endParaRPr lang="en-US" sz="800">
              <a:solidFill>
                <a:schemeClr val="lt1"/>
              </a:solidFill>
              <a:ea typeface="Titillium Web"/>
            </a:endParaRPr>
          </a:p>
          <a:p>
            <a:endParaRPr lang="en" sz="800">
              <a:solidFill>
                <a:schemeClr val="lt1"/>
              </a:solidFill>
              <a:ea typeface="Titillium Web"/>
              <a:sym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r>
              <a:rPr lang="en" sz="800">
                <a:solidFill>
                  <a:schemeClr val="lt1"/>
                </a:solidFill>
                <a:ea typeface="Titillium Web"/>
                <a:sym typeface="Titillium Web"/>
              </a:rPr>
              <a:t>Website-</a:t>
            </a:r>
            <a:r>
              <a:rPr lang="de-DE" sz="800">
                <a:solidFill>
                  <a:schemeClr val="lt1"/>
                </a:solidFill>
                <a:ea typeface="Titillium Web"/>
                <a:sym typeface="Titillium Web"/>
              </a:rPr>
              <a:t>Programmierung</a:t>
            </a:r>
            <a:endParaRPr lang="de-DE" sz="800">
              <a:solidFill>
                <a:schemeClr val="lt1"/>
              </a:solidFill>
              <a:ea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r>
              <a:rPr lang="de-DE" sz="800">
                <a:solidFill>
                  <a:schemeClr val="lt1"/>
                </a:solidFill>
                <a:ea typeface="Titillium Web"/>
                <a:sym typeface="Titillium Web"/>
              </a:rPr>
              <a:t>Website-Design</a:t>
            </a:r>
            <a:endParaRPr lang="en-US" sz="800">
              <a:solidFill>
                <a:schemeClr val="lt1"/>
              </a:solidFill>
              <a:ea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r>
              <a:rPr lang="de-DE" sz="800">
                <a:solidFill>
                  <a:schemeClr val="lt1"/>
                </a:solidFill>
                <a:ea typeface="Titillium Web"/>
                <a:sym typeface="Titillium Web"/>
              </a:rPr>
              <a:t>Projektdokumentation</a:t>
            </a:r>
            <a:r>
              <a:rPr lang="de-DE" sz="800">
                <a:solidFill>
                  <a:schemeClr val="lt1"/>
                </a:solidFill>
                <a:ea typeface="Titillium Web"/>
              </a:rPr>
              <a:t> und Management</a:t>
            </a:r>
            <a:endParaRPr lang="en-US" sz="800">
              <a:solidFill>
                <a:schemeClr val="lt1"/>
              </a:solidFill>
              <a:ea typeface="Titillium Web"/>
            </a:endParaRPr>
          </a:p>
          <a:p>
            <a:pPr marL="171450" indent="-171450">
              <a:lnSpc>
                <a:spcPct val="150000"/>
              </a:lnSpc>
              <a:spcBef>
                <a:spcPts val="400"/>
              </a:spcBef>
              <a:spcAft>
                <a:spcPts val="400"/>
              </a:spcAft>
              <a:buFont typeface="Arial,Sans-Serif"/>
              <a:buChar char="•"/>
            </a:pPr>
            <a:endParaRPr lang="de-DE" sz="800">
              <a:ea typeface="Titillium Web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spcAft>
                <a:spcPts val="400"/>
              </a:spcAft>
            </a:pPr>
            <a:endParaRPr lang="de-DE" sz="80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</p:txBody>
      </p:sp>
      <p:sp>
        <p:nvSpPr>
          <p:cNvPr id="489" name="Google Shape;489;p43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Key Resources</a:t>
            </a:r>
            <a:endParaRPr sz="900" b="1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endParaRPr lang="en" sz="800" dirty="0">
              <a:solidFill>
                <a:schemeClr val="lt1"/>
              </a:solidFill>
              <a:latin typeface="Titillium Web"/>
              <a:sym typeface="Titillium Web"/>
            </a:endParaRPr>
          </a:p>
          <a:p>
            <a:pPr marL="171450" indent="-171450">
              <a:buChar char="•"/>
            </a:pPr>
            <a:r>
              <a:rPr lang="en" sz="800" dirty="0" err="1">
                <a:solidFill>
                  <a:schemeClr val="lt1"/>
                </a:solidFill>
              </a:rPr>
              <a:t>Technische</a:t>
            </a:r>
            <a:r>
              <a:rPr lang="en" sz="800" dirty="0">
                <a:solidFill>
                  <a:schemeClr val="lt1"/>
                </a:solidFill>
              </a:rPr>
              <a:t> </a:t>
            </a:r>
            <a:r>
              <a:rPr lang="en" sz="800" dirty="0" err="1">
                <a:solidFill>
                  <a:schemeClr val="lt1"/>
                </a:solidFill>
              </a:rPr>
              <a:t>Infrastruktur</a:t>
            </a:r>
            <a:endParaRPr lang="en" sz="800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800" dirty="0">
                <a:solidFill>
                  <a:schemeClr val="lt1"/>
                </a:solidFill>
              </a:rPr>
              <a:t>API</a:t>
            </a:r>
          </a:p>
          <a:p>
            <a:pPr marL="171450" indent="-171450">
              <a:buChar char="•"/>
            </a:pPr>
            <a:r>
              <a:rPr lang="en" sz="800" dirty="0" err="1">
                <a:solidFill>
                  <a:schemeClr val="lt1"/>
                </a:solidFill>
              </a:rPr>
              <a:t>Marke</a:t>
            </a:r>
            <a:r>
              <a:rPr lang="en" sz="800" dirty="0">
                <a:solidFill>
                  <a:schemeClr val="lt1"/>
                </a:solidFill>
              </a:rPr>
              <a:t> Cupboard Ltd.</a:t>
            </a:r>
          </a:p>
          <a:p>
            <a:pPr marL="171450" indent="-171450">
              <a:buChar char="•"/>
            </a:pPr>
            <a:r>
              <a:rPr lang="en" sz="800" dirty="0">
                <a:solidFill>
                  <a:schemeClr val="lt1"/>
                </a:solidFill>
              </a:rPr>
              <a:t>Know-How</a:t>
            </a:r>
          </a:p>
          <a:p>
            <a:pPr marL="171450" indent="-171450">
              <a:buChar char="•"/>
            </a:pPr>
            <a:r>
              <a:rPr lang="en" sz="800" dirty="0" err="1">
                <a:solidFill>
                  <a:schemeClr val="lt1"/>
                </a:solidFill>
              </a:rPr>
              <a:t>Entwicklerkapazitäten</a:t>
            </a:r>
            <a:endParaRPr lang="en" sz="800" dirty="0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800" dirty="0" err="1">
                <a:solidFill>
                  <a:schemeClr val="lt1"/>
                </a:solidFill>
              </a:rPr>
              <a:t>Personalstunden</a:t>
            </a:r>
            <a:r>
              <a:rPr lang="en" sz="800" dirty="0">
                <a:solidFill>
                  <a:schemeClr val="lt1"/>
                </a:solidFill>
              </a:rPr>
              <a:t> / Zeit </a:t>
            </a:r>
          </a:p>
          <a:p>
            <a:pPr marL="171450" indent="-171450">
              <a:buChar char="•"/>
            </a:pPr>
            <a:r>
              <a:rPr lang="en" sz="800" dirty="0">
                <a:solidFill>
                  <a:schemeClr val="lt1"/>
                </a:solidFill>
              </a:rPr>
              <a:t>Budget</a:t>
            </a:r>
          </a:p>
          <a:p>
            <a:pPr marL="171450" indent="-171450">
              <a:buChar char="•"/>
            </a:pPr>
            <a:r>
              <a:rPr lang="en" sz="800" dirty="0" err="1">
                <a:solidFill>
                  <a:schemeClr val="lt1"/>
                </a:solidFill>
              </a:rPr>
              <a:t>Serverleistung</a:t>
            </a:r>
            <a:endParaRPr lang="en" sz="800" dirty="0">
              <a:solidFill>
                <a:schemeClr val="lt1"/>
              </a:solidFill>
            </a:endParaRPr>
          </a:p>
        </p:txBody>
      </p:sp>
      <p:sp>
        <p:nvSpPr>
          <p:cNvPr id="490" name="Google Shape;490;p43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Value Propositions</a:t>
            </a:r>
            <a:endParaRPr sz="9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endParaRPr lang="en" sz="800">
              <a:sym typeface="Titillium Web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800" err="1">
                <a:solidFill>
                  <a:schemeClr val="lt1"/>
                </a:solidFill>
                <a:latin typeface="Titillium Web"/>
              </a:rPr>
              <a:t>Ortunabhängiges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B</a:t>
            </a:r>
            <a:r>
              <a:rPr lang="de-DE" sz="800" err="1">
                <a:solidFill>
                  <a:schemeClr val="lt1"/>
                </a:solidFill>
                <a:latin typeface="Titillium Web"/>
              </a:rPr>
              <a:t>e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stellen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der Schränke über digitalen Webstore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800" err="1">
                <a:solidFill>
                  <a:schemeClr val="lt1"/>
                </a:solidFill>
                <a:latin typeface="Titillium Web"/>
              </a:rPr>
              <a:t>Bequem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und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einfach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800" err="1">
                <a:solidFill>
                  <a:schemeClr val="lt1"/>
                </a:solidFill>
                <a:latin typeface="Titillium Web"/>
              </a:rPr>
              <a:t>Erstellen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 und Konfigurieren individuell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anpassbarer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Schränke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800" err="1">
                <a:solidFill>
                  <a:schemeClr val="lt1"/>
                </a:solidFill>
                <a:latin typeface="Titillium Web"/>
              </a:rPr>
              <a:t>Anpassbar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in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Maß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, Form,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Farbe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und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Innenausstattung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800">
                <a:solidFill>
                  <a:schemeClr val="lt1"/>
                </a:solidFill>
                <a:latin typeface="Titillium Web"/>
              </a:rPr>
              <a:t>Wartung und Entwicklung der Website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800">
                <a:solidFill>
                  <a:schemeClr val="lt1"/>
                </a:solidFill>
                <a:latin typeface="Titillium Web"/>
              </a:rPr>
              <a:t>Kosteneffiziente "Mass Customization"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" sz="800">
              <a:solidFill>
                <a:schemeClr val="lt1"/>
              </a:solidFill>
              <a:latin typeface="Titillium Web"/>
            </a:endParaRPr>
          </a:p>
        </p:txBody>
      </p:sp>
      <p:sp>
        <p:nvSpPr>
          <p:cNvPr id="491" name="Google Shape;491;p43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Customer Relationships</a:t>
            </a:r>
            <a:endParaRPr lang="de-DE" dirty="0"/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Font typeface="Arial"/>
              <a:buChar char="•"/>
            </a:pPr>
            <a:r>
              <a:rPr lang="en" sz="800" dirty="0">
                <a:solidFill>
                  <a:schemeClr val="lt1"/>
                </a:solidFill>
                <a:latin typeface="Titillium Web"/>
              </a:rPr>
              <a:t>Cupboard Limited - keep informed/manage closely</a:t>
            </a:r>
            <a:br>
              <a:rPr lang="en" sz="800" dirty="0">
                <a:solidFill>
                  <a:schemeClr val="lt1"/>
                </a:solidFill>
                <a:latin typeface="Titillium Web"/>
              </a:rPr>
            </a:br>
            <a:r>
              <a:rPr lang="en" sz="800" dirty="0" err="1">
                <a:solidFill>
                  <a:schemeClr val="lt1"/>
                </a:solidFill>
                <a:latin typeface="Titillium Web"/>
              </a:rPr>
              <a:t>Termine</a:t>
            </a:r>
            <a:r>
              <a:rPr lang="en" sz="800" dirty="0">
                <a:solidFill>
                  <a:schemeClr val="lt1"/>
                </a:solidFill>
                <a:latin typeface="Titillium Web"/>
              </a:rPr>
              <a:t>/</a:t>
            </a:r>
            <a:r>
              <a:rPr lang="en" sz="800" dirty="0" err="1">
                <a:solidFill>
                  <a:schemeClr val="lt1"/>
                </a:solidFill>
                <a:latin typeface="Titillium Web"/>
              </a:rPr>
              <a:t>Kommunikation</a:t>
            </a:r>
            <a:r>
              <a:rPr lang="en" sz="800" dirty="0">
                <a:solidFill>
                  <a:schemeClr val="lt1"/>
                </a:solidFill>
                <a:latin typeface="Titillium Web"/>
              </a:rPr>
              <a:t>:</a:t>
            </a: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Font typeface="Arial"/>
              <a:buChar char="•"/>
            </a:pPr>
            <a:r>
              <a:rPr lang="en" sz="800" dirty="0">
                <a:solidFill>
                  <a:schemeClr val="lt1"/>
                </a:solidFill>
                <a:latin typeface="Titillium Web"/>
              </a:rPr>
              <a:t>API Developer - manage closely </a:t>
            </a: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Font typeface="Arial"/>
              <a:buChar char="•"/>
            </a:pPr>
            <a:r>
              <a:rPr lang="en" sz="800" dirty="0" err="1">
                <a:solidFill>
                  <a:schemeClr val="lt1"/>
                </a:solidFill>
                <a:latin typeface="Titillium Web"/>
              </a:rPr>
              <a:t>Endkunden</a:t>
            </a:r>
            <a:r>
              <a:rPr lang="en" sz="800" dirty="0">
                <a:solidFill>
                  <a:schemeClr val="lt1"/>
                </a:solidFill>
                <a:latin typeface="Titillium Web"/>
              </a:rPr>
              <a:t> – keep satisfied</a:t>
            </a:r>
          </a:p>
          <a:p>
            <a:pPr marL="171450" indent="-171450">
              <a:lnSpc>
                <a:spcPct val="150000"/>
              </a:lnSpc>
              <a:buChar char="•"/>
            </a:pPr>
            <a:endParaRPr lang="en" sz="900" b="1" dirty="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endParaRPr lang="en" sz="900" b="1" dirty="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</p:txBody>
      </p:sp>
      <p:sp>
        <p:nvSpPr>
          <p:cNvPr id="492" name="Google Shape;492;p43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Channels</a:t>
            </a:r>
            <a:endParaRPr sz="900" b="1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171450" indent="-171450">
              <a:buFont typeface="Arial"/>
              <a:buChar char="•"/>
            </a:pPr>
            <a:r>
              <a:rPr lang="en" sz="800" dirty="0" err="1">
                <a:solidFill>
                  <a:schemeClr val="lt1"/>
                </a:solidFill>
                <a:sym typeface="Titillium Web"/>
              </a:rPr>
              <a:t>Netzwerk</a:t>
            </a:r>
            <a:r>
              <a:rPr lang="en" sz="800" dirty="0">
                <a:solidFill>
                  <a:schemeClr val="lt1"/>
                </a:solidFill>
                <a:sym typeface="Titillium Web"/>
              </a:rPr>
              <a:t> </a:t>
            </a:r>
          </a:p>
          <a:p>
            <a:pPr marL="171450" indent="-171450">
              <a:buFont typeface="Arial"/>
              <a:buChar char="•"/>
            </a:pPr>
            <a:r>
              <a:rPr lang="en" sz="800" dirty="0" err="1">
                <a:solidFill>
                  <a:schemeClr val="lt1"/>
                </a:solidFill>
                <a:sym typeface="Titillium Web"/>
              </a:rPr>
              <a:t>Empfehlungen</a:t>
            </a:r>
            <a:endParaRPr lang="en" sz="800" dirty="0">
              <a:solidFill>
                <a:schemeClr val="lt1"/>
              </a:solidFill>
            </a:endParaRPr>
          </a:p>
          <a:p>
            <a:pPr marL="171450" indent="-171450">
              <a:buFont typeface="Arial"/>
              <a:buChar char="•"/>
            </a:pPr>
            <a:r>
              <a:rPr lang="en" sz="800" dirty="0" err="1">
                <a:solidFill>
                  <a:schemeClr val="lt1"/>
                </a:solidFill>
              </a:rPr>
              <a:t>Akquise</a:t>
            </a:r>
            <a:r>
              <a:rPr lang="en" sz="800" dirty="0">
                <a:solidFill>
                  <a:schemeClr val="lt1"/>
                </a:solidFill>
              </a:rPr>
              <a:t> </a:t>
            </a:r>
          </a:p>
          <a:p>
            <a:pPr marL="171450" indent="-171450">
              <a:buFont typeface="Arial"/>
              <a:buChar char="•"/>
            </a:pPr>
            <a:r>
              <a:rPr lang="en" sz="800" dirty="0">
                <a:solidFill>
                  <a:schemeClr val="lt1"/>
                </a:solidFill>
              </a:rPr>
              <a:t>Mail/Website/</a:t>
            </a:r>
            <a:r>
              <a:rPr lang="en" sz="800" dirty="0" err="1">
                <a:solidFill>
                  <a:schemeClr val="lt1"/>
                </a:solidFill>
              </a:rPr>
              <a:t>Kontaktformular</a:t>
            </a:r>
            <a:r>
              <a:rPr lang="en" sz="800" dirty="0">
                <a:solidFill>
                  <a:schemeClr val="lt1"/>
                </a:solidFill>
              </a:rPr>
              <a:t>/</a:t>
            </a:r>
            <a:r>
              <a:rPr lang="en" sz="800" dirty="0" err="1">
                <a:solidFill>
                  <a:schemeClr val="lt1"/>
                </a:solidFill>
              </a:rPr>
              <a:t>Telefon</a:t>
            </a:r>
            <a:r>
              <a:rPr lang="en" sz="800" dirty="0">
                <a:solidFill>
                  <a:schemeClr val="lt1"/>
                </a:solidFill>
              </a:rPr>
              <a:t>/Chat/Postal</a:t>
            </a:r>
          </a:p>
          <a:p>
            <a:pPr marL="171450" indent="-171450">
              <a:buFont typeface="Arial"/>
              <a:buChar char="•"/>
            </a:pPr>
            <a:r>
              <a:rPr lang="en" sz="800" dirty="0" err="1">
                <a:solidFill>
                  <a:schemeClr val="lt1"/>
                </a:solidFill>
              </a:rPr>
              <a:t>Werbung</a:t>
            </a:r>
            <a:endParaRPr lang="en" sz="800" dirty="0">
              <a:solidFill>
                <a:schemeClr val="lt1"/>
              </a:solidFill>
            </a:endParaRPr>
          </a:p>
          <a:p>
            <a:pPr marL="171450" indent="-171450">
              <a:buFont typeface="Arial"/>
              <a:buChar char="•"/>
            </a:pPr>
            <a:r>
              <a:rPr lang="en" sz="800" dirty="0" err="1">
                <a:solidFill>
                  <a:schemeClr val="lt1"/>
                </a:solidFill>
              </a:rPr>
              <a:t>Vertrieb</a:t>
            </a:r>
            <a:r>
              <a:rPr lang="en" sz="800" dirty="0">
                <a:solidFill>
                  <a:schemeClr val="lt1"/>
                </a:solidFill>
              </a:rPr>
              <a:t> und </a:t>
            </a:r>
            <a:r>
              <a:rPr lang="en" sz="800" dirty="0" err="1">
                <a:solidFill>
                  <a:schemeClr val="lt1"/>
                </a:solidFill>
              </a:rPr>
              <a:t>Vermarktung</a:t>
            </a:r>
            <a:r>
              <a:rPr lang="en" sz="800" dirty="0">
                <a:solidFill>
                  <a:schemeClr val="lt1"/>
                </a:solidFill>
              </a:rPr>
              <a:t> </a:t>
            </a:r>
            <a:r>
              <a:rPr lang="en" sz="800" dirty="0" err="1">
                <a:solidFill>
                  <a:schemeClr val="lt1"/>
                </a:solidFill>
              </a:rPr>
              <a:t>über</a:t>
            </a:r>
            <a:r>
              <a:rPr lang="en" sz="800" dirty="0">
                <a:solidFill>
                  <a:schemeClr val="lt1"/>
                </a:solidFill>
              </a:rPr>
              <a:t> </a:t>
            </a:r>
            <a:r>
              <a:rPr lang="en" sz="800" dirty="0" err="1">
                <a:solidFill>
                  <a:schemeClr val="lt1"/>
                </a:solidFill>
              </a:rPr>
              <a:t>diese</a:t>
            </a:r>
            <a:r>
              <a:rPr lang="en" sz="800" dirty="0">
                <a:solidFill>
                  <a:schemeClr val="lt1"/>
                </a:solidFill>
              </a:rPr>
              <a:t> </a:t>
            </a:r>
            <a:r>
              <a:rPr lang="en" sz="800" dirty="0" err="1">
                <a:solidFill>
                  <a:schemeClr val="lt1"/>
                </a:solidFill>
              </a:rPr>
              <a:t>Kanäle</a:t>
            </a:r>
            <a:endParaRPr lang="en" sz="800" dirty="0">
              <a:solidFill>
                <a:schemeClr val="lt1"/>
              </a:solidFill>
            </a:endParaRP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Char char="•"/>
            </a:pPr>
            <a:endParaRPr lang="en" sz="800" dirty="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</p:txBody>
      </p:sp>
      <p:sp>
        <p:nvSpPr>
          <p:cNvPr id="493" name="Google Shape;493;p43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Customer Segments</a:t>
            </a:r>
            <a:endParaRPr sz="9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endParaRPr lang="en" sz="800">
              <a:solidFill>
                <a:schemeClr val="lt1"/>
              </a:solidFill>
              <a:latin typeface="Titillium Web"/>
              <a:sym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r>
              <a:rPr lang="en" sz="800" err="1">
                <a:solidFill>
                  <a:schemeClr val="lt1"/>
                </a:solidFill>
                <a:latin typeface="Titillium Web"/>
              </a:rPr>
              <a:t>Privatkunden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 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mit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 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individuellen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Wünschen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r>
              <a:rPr lang="en" sz="800" err="1">
                <a:solidFill>
                  <a:schemeClr val="lt1"/>
                </a:solidFill>
                <a:latin typeface="Titillium Web"/>
              </a:rPr>
              <a:t>Stammkunden</a:t>
            </a:r>
            <a:r>
              <a:rPr lang="en" sz="800">
                <a:solidFill>
                  <a:schemeClr val="lt1"/>
                </a:solidFill>
                <a:latin typeface="Titillium Web"/>
              </a:rPr>
              <a:t> </a:t>
            </a:r>
            <a:r>
              <a:rPr lang="en" sz="800" err="1">
                <a:solidFill>
                  <a:schemeClr val="lt1"/>
                </a:solidFill>
                <a:latin typeface="Titillium Web"/>
              </a:rPr>
              <a:t>übernhemen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r>
              <a:rPr lang="en" sz="800" err="1">
                <a:solidFill>
                  <a:schemeClr val="lt1"/>
                </a:solidFill>
                <a:latin typeface="Titillium Web"/>
              </a:rPr>
              <a:t>Firmen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lvl="1" indent="-171450">
              <a:lnSpc>
                <a:spcPct val="150000"/>
              </a:lnSpc>
              <a:buChar char="•"/>
            </a:pPr>
            <a:r>
              <a:rPr lang="en" sz="800" err="1">
                <a:solidFill>
                  <a:schemeClr val="lt1"/>
                </a:solidFill>
                <a:latin typeface="Titillium Web"/>
              </a:rPr>
              <a:t>Innenausstatter</a:t>
            </a: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lvl="1" indent="-171450">
              <a:lnSpc>
                <a:spcPct val="150000"/>
              </a:lnSpc>
              <a:buChar char="•"/>
            </a:pPr>
            <a:r>
              <a:rPr lang="en" sz="800">
                <a:solidFill>
                  <a:schemeClr val="lt1"/>
                </a:solidFill>
                <a:latin typeface="Titillium Web"/>
              </a:rPr>
              <a:t>Filialen </a:t>
            </a:r>
          </a:p>
          <a:p>
            <a:pPr marL="171450" lvl="1" indent="-171450">
              <a:lnSpc>
                <a:spcPct val="150000"/>
              </a:lnSpc>
              <a:buChar char="•"/>
            </a:pPr>
            <a:r>
              <a:rPr lang="en" sz="800">
                <a:solidFill>
                  <a:schemeClr val="lt1"/>
                </a:solidFill>
                <a:latin typeface="Titillium Web"/>
              </a:rPr>
              <a:t>Websitennutzer</a:t>
            </a:r>
          </a:p>
          <a:p>
            <a:pPr marL="171450" lvl="1" indent="-171450">
              <a:lnSpc>
                <a:spcPct val="150000"/>
              </a:lnSpc>
              <a:buChar char="•"/>
            </a:pPr>
            <a:r>
              <a:rPr lang="en" sz="800">
                <a:solidFill>
                  <a:schemeClr val="lt1"/>
                </a:solidFill>
                <a:latin typeface="Titillium Web"/>
              </a:rPr>
              <a:t>Bisherige Präsenzkunden</a:t>
            </a:r>
          </a:p>
          <a:p>
            <a:pPr marL="171450" lvl="1" indent="-171450">
              <a:lnSpc>
                <a:spcPct val="150000"/>
              </a:lnSpc>
              <a:buChar char="•"/>
            </a:pP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lvl="1" indent="-171450">
              <a:lnSpc>
                <a:spcPct val="150000"/>
              </a:lnSpc>
              <a:buChar char="•"/>
            </a:pP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endParaRPr lang="en" sz="800">
              <a:solidFill>
                <a:schemeClr val="lt1"/>
              </a:solidFill>
              <a:latin typeface="Titillium Web"/>
            </a:endParaRPr>
          </a:p>
          <a:p>
            <a:pPr marL="171450" indent="-171450">
              <a:lnSpc>
                <a:spcPct val="150000"/>
              </a:lnSpc>
              <a:buChar char="•"/>
            </a:pPr>
            <a:endParaRPr lang="en" sz="800">
              <a:solidFill>
                <a:schemeClr val="lt1"/>
              </a:solidFill>
              <a:latin typeface="Titillium Web"/>
            </a:endParaRPr>
          </a:p>
        </p:txBody>
      </p:sp>
      <p:sp>
        <p:nvSpPr>
          <p:cNvPr id="494" name="Google Shape;494;p43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Key Partners</a:t>
            </a:r>
            <a:endParaRPr sz="9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Char char="•"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Cupboard Limited</a:t>
            </a:r>
            <a:endParaRPr lang="en"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Char char="•"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API Developer Team Cupboard Ltd.</a:t>
            </a:r>
            <a:endParaRPr lang="en" sz="80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Char char="•"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Website-Host</a:t>
            </a: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Char char="•"/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Zulieferer</a:t>
            </a: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Char char="•"/>
            </a:pPr>
            <a:endParaRPr lang="en" sz="80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Char char="•"/>
            </a:pPr>
            <a:endParaRPr lang="en" sz="80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Char char="•"/>
            </a:pPr>
            <a:endParaRPr lang="en" sz="80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Char char="•"/>
            </a:pPr>
            <a:endParaRPr lang="en" sz="80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</p:txBody>
      </p:sp>
      <p:sp>
        <p:nvSpPr>
          <p:cNvPr id="495" name="Google Shape;495;p43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Cost Structure</a:t>
            </a:r>
            <a:endParaRPr sz="9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endParaRPr lang="en" sz="800">
              <a:solidFill>
                <a:schemeClr val="lt1"/>
              </a:solidFill>
              <a:latin typeface="Titillium Web"/>
            </a:endParaRPr>
          </a:p>
          <a:p>
            <a:r>
              <a:rPr lang="en" sz="800">
                <a:solidFill>
                  <a:schemeClr val="lt1"/>
                </a:solidFill>
                <a:latin typeface="Titillium Web"/>
              </a:rPr>
              <a:t>Maximalprinzip</a:t>
            </a:r>
          </a:p>
          <a:p>
            <a:pPr>
              <a:spcBef>
                <a:spcPts val="400"/>
              </a:spcBef>
              <a:spcAft>
                <a:spcPts val="400"/>
              </a:spcAft>
            </a:pP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Fixkosten: Web-Hosting</a:t>
            </a:r>
            <a:endParaRPr lang="en" sz="80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lvl="0" algn="l" rtl="0">
              <a:spcBef>
                <a:spcPts val="400"/>
              </a:spcBef>
              <a:spcAft>
                <a:spcPts val="400"/>
              </a:spcAft>
            </a:pPr>
            <a:endParaRPr lang="en" sz="800" b="1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>
              <a:spcBef>
                <a:spcPts val="400"/>
              </a:spcBef>
              <a:spcAft>
                <a:spcPts val="400"/>
              </a:spcAft>
            </a:pPr>
            <a:r>
              <a:rPr lang="de-DE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Variable Kosten: Arbeitsstunden</a:t>
            </a:r>
            <a:endParaRPr lang="de-DE" sz="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96" name="Google Shape;496;p43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rgbClr val="000000">
              <a:alpha val="15080"/>
            </a:srgbClr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Revenue Streams</a:t>
            </a:r>
            <a:endParaRPr sz="9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171450" lvl="0" indent="-171450" algn="l" rtl="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de-DE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Verkäufe der Schränke</a:t>
            </a: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de-DE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Kostenreduzierung bei Vermarktung, Werbung, Vertrieb</a:t>
            </a:r>
          </a:p>
          <a:p>
            <a:pPr marL="171450" indent="-17145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de-DE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Erschließung neuer Märkte</a:t>
            </a:r>
          </a:p>
        </p:txBody>
      </p:sp>
      <p:sp>
        <p:nvSpPr>
          <p:cNvPr id="497" name="Google Shape;497;p43"/>
          <p:cNvSpPr/>
          <p:nvPr/>
        </p:nvSpPr>
        <p:spPr>
          <a:xfrm>
            <a:off x="4279392" y="3732401"/>
            <a:ext cx="216410" cy="215154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solidFill>
            <a:srgbClr val="000000">
              <a:alpha val="15080"/>
            </a:srgbClr>
          </a:solidFill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98" name="Google Shape;498;p43"/>
          <p:cNvSpPr/>
          <p:nvPr/>
        </p:nvSpPr>
        <p:spPr>
          <a:xfrm>
            <a:off x="6865890" y="543301"/>
            <a:ext cx="215789" cy="193705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solidFill>
            <a:srgbClr val="000000">
              <a:alpha val="15080"/>
            </a:srgbClr>
          </a:solidFill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99" name="Google Shape;499;p43"/>
          <p:cNvSpPr/>
          <p:nvPr/>
        </p:nvSpPr>
        <p:spPr>
          <a:xfrm>
            <a:off x="1702233" y="543296"/>
            <a:ext cx="207590" cy="207590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solidFill>
            <a:srgbClr val="000000">
              <a:alpha val="15080"/>
            </a:srgbClr>
          </a:solidFill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500" name="Google Shape;500;p43"/>
          <p:cNvSpPr/>
          <p:nvPr/>
        </p:nvSpPr>
        <p:spPr>
          <a:xfrm>
            <a:off x="8608121" y="543223"/>
            <a:ext cx="197487" cy="208211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solidFill>
            <a:srgbClr val="000000">
              <a:alpha val="15080"/>
            </a:srgbClr>
          </a:solidFill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grpSp>
        <p:nvGrpSpPr>
          <p:cNvPr id="501" name="Google Shape;501;p43"/>
          <p:cNvGrpSpPr/>
          <p:nvPr/>
        </p:nvGrpSpPr>
        <p:grpSpPr>
          <a:xfrm>
            <a:off x="8577842" y="3732406"/>
            <a:ext cx="227770" cy="165313"/>
            <a:chOff x="4604550" y="3714775"/>
            <a:chExt cx="439625" cy="319075"/>
          </a:xfrm>
        </p:grpSpPr>
        <p:sp>
          <p:nvSpPr>
            <p:cNvPr id="502" name="Google Shape;502;p43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504" name="Google Shape;504;p43"/>
          <p:cNvGrpSpPr/>
          <p:nvPr/>
        </p:nvGrpSpPr>
        <p:grpSpPr>
          <a:xfrm>
            <a:off x="5169094" y="543218"/>
            <a:ext cx="188666" cy="240398"/>
            <a:chOff x="1959600" y="4980625"/>
            <a:chExt cx="364150" cy="464000"/>
          </a:xfrm>
        </p:grpSpPr>
        <p:sp>
          <p:nvSpPr>
            <p:cNvPr id="505" name="Google Shape;505;p43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07" name="Google Shape;507;p43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08" name="Google Shape;508;p43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09" name="Google Shape;509;p43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10" name="Google Shape;510;p43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11" name="Google Shape;511;p43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512" name="Google Shape;512;p43"/>
          <p:cNvGrpSpPr/>
          <p:nvPr/>
        </p:nvGrpSpPr>
        <p:grpSpPr>
          <a:xfrm>
            <a:off x="6802664" y="2137732"/>
            <a:ext cx="278880" cy="267521"/>
            <a:chOff x="5233525" y="4954450"/>
            <a:chExt cx="538275" cy="516350"/>
          </a:xfrm>
        </p:grpSpPr>
        <p:sp>
          <p:nvSpPr>
            <p:cNvPr id="513" name="Google Shape;513;p43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14" name="Google Shape;514;p43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15" name="Google Shape;515;p43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16" name="Google Shape;516;p43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17" name="Google Shape;517;p43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18" name="Google Shape;518;p43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19" name="Google Shape;519;p43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20" name="Google Shape;520;p43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21" name="Google Shape;521;p43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22" name="Google Shape;522;p43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23" name="Google Shape;523;p43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524" name="Google Shape;524;p43"/>
          <p:cNvGrpSpPr/>
          <p:nvPr/>
        </p:nvGrpSpPr>
        <p:grpSpPr>
          <a:xfrm>
            <a:off x="3358097" y="2137734"/>
            <a:ext cx="283932" cy="258066"/>
            <a:chOff x="4556450" y="4963575"/>
            <a:chExt cx="548025" cy="498100"/>
          </a:xfrm>
        </p:grpSpPr>
        <p:sp>
          <p:nvSpPr>
            <p:cNvPr id="525" name="Google Shape;525;p43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26" name="Google Shape;526;p43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27" name="Google Shape;527;p43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28" name="Google Shape;528;p43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29" name="Google Shape;529;p43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solidFill>
              <a:srgbClr val="000000">
                <a:alpha val="15080"/>
              </a:srgbClr>
            </a:solidFill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530" name="Google Shape;530;p43"/>
          <p:cNvSpPr/>
          <p:nvPr/>
        </p:nvSpPr>
        <p:spPr>
          <a:xfrm>
            <a:off x="3406103" y="543301"/>
            <a:ext cx="227743" cy="22779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solidFill>
            <a:srgbClr val="000000">
              <a:alpha val="15080"/>
            </a:srgbClr>
          </a:solidFill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grpSp>
        <p:nvGrpSpPr>
          <p:cNvPr id="67" name="Google Shape;836;p48">
            <a:extLst>
              <a:ext uri="{FF2B5EF4-FFF2-40B4-BE49-F238E27FC236}">
                <a16:creationId xmlns:a16="http://schemas.microsoft.com/office/drawing/2014/main" id="{5377149B-7DFD-A94B-ABF8-42AF416E1278}"/>
              </a:ext>
            </a:extLst>
          </p:cNvPr>
          <p:cNvGrpSpPr/>
          <p:nvPr/>
        </p:nvGrpSpPr>
        <p:grpSpPr>
          <a:xfrm>
            <a:off x="2245650" y="4098879"/>
            <a:ext cx="342881" cy="350068"/>
            <a:chOff x="3951850" y="2985350"/>
            <a:chExt cx="407950" cy="416500"/>
          </a:xfrm>
        </p:grpSpPr>
        <p:sp>
          <p:nvSpPr>
            <p:cNvPr id="68" name="Google Shape;837;p48">
              <a:extLst>
                <a:ext uri="{FF2B5EF4-FFF2-40B4-BE49-F238E27FC236}">
                  <a16:creationId xmlns:a16="http://schemas.microsoft.com/office/drawing/2014/main" id="{0E23F9EE-7648-E340-8349-238D5C6FF040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38;p48">
              <a:extLst>
                <a:ext uri="{FF2B5EF4-FFF2-40B4-BE49-F238E27FC236}">
                  <a16:creationId xmlns:a16="http://schemas.microsoft.com/office/drawing/2014/main" id="{A800E82F-9C90-CE47-8080-3C2814E73ED4}"/>
                </a:ext>
              </a:extLst>
            </p:cNvPr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39;p48">
              <a:extLst>
                <a:ext uri="{FF2B5EF4-FFF2-40B4-BE49-F238E27FC236}">
                  <a16:creationId xmlns:a16="http://schemas.microsoft.com/office/drawing/2014/main" id="{DD5740BB-B514-A247-B0B5-D2CA6923813B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40;p48">
              <a:extLst>
                <a:ext uri="{FF2B5EF4-FFF2-40B4-BE49-F238E27FC236}">
                  <a16:creationId xmlns:a16="http://schemas.microsoft.com/office/drawing/2014/main" id="{1038F011-D58D-EB4F-8A1D-1C0E3440A991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D28BEF-7B5E-6F47-B302-65329552F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Website-Funktionen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5E8657E-494A-2748-9CC3-9F13630033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1400" dirty="0"/>
              <a:t>Produkt + Angebot erstellen (ohne Kaufvertrag, Auslieferung, Abrechnung)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1400" dirty="0"/>
              <a:t>Schrank individuell anpassbar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400" dirty="0"/>
              <a:t>Angebot mit Währung und Steuer anpassbar (Euro, Schweizer Franken)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400" dirty="0"/>
              <a:t>Sprache veränderbar (Deutsch, Englisch, Italienisch, Französisch)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400" dirty="0"/>
              <a:t>Angebot speicherbar (Kunde braucht Zeit sich zu entscheiden)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de-DE" sz="1400" dirty="0"/>
              <a:t>Impressum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de-DE" sz="1400" dirty="0"/>
              <a:t>Warenkorb 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EEA526-9364-0042-891B-9D89263D13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13</a:t>
            </a:fld>
            <a:endParaRPr lang="de-DE"/>
          </a:p>
        </p:txBody>
      </p:sp>
      <p:grpSp>
        <p:nvGrpSpPr>
          <p:cNvPr id="5" name="Google Shape;836;p48">
            <a:extLst>
              <a:ext uri="{FF2B5EF4-FFF2-40B4-BE49-F238E27FC236}">
                <a16:creationId xmlns:a16="http://schemas.microsoft.com/office/drawing/2014/main" id="{AE3248EF-D171-3C49-B2FB-B102FA657E2F}"/>
              </a:ext>
            </a:extLst>
          </p:cNvPr>
          <p:cNvGrpSpPr/>
          <p:nvPr/>
        </p:nvGrpSpPr>
        <p:grpSpPr>
          <a:xfrm>
            <a:off x="4788192" y="1052834"/>
            <a:ext cx="342881" cy="350068"/>
            <a:chOff x="3951850" y="2985350"/>
            <a:chExt cx="407950" cy="416500"/>
          </a:xfrm>
        </p:grpSpPr>
        <p:sp>
          <p:nvSpPr>
            <p:cNvPr id="6" name="Google Shape;837;p48">
              <a:extLst>
                <a:ext uri="{FF2B5EF4-FFF2-40B4-BE49-F238E27FC236}">
                  <a16:creationId xmlns:a16="http://schemas.microsoft.com/office/drawing/2014/main" id="{04CA6AA8-806F-D84D-9CC2-6E521B747E7C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38;p48">
              <a:extLst>
                <a:ext uri="{FF2B5EF4-FFF2-40B4-BE49-F238E27FC236}">
                  <a16:creationId xmlns:a16="http://schemas.microsoft.com/office/drawing/2014/main" id="{8572B548-129B-D749-9226-B83A4DBEFFA6}"/>
                </a:ext>
              </a:extLst>
            </p:cNvPr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39;p48">
              <a:extLst>
                <a:ext uri="{FF2B5EF4-FFF2-40B4-BE49-F238E27FC236}">
                  <a16:creationId xmlns:a16="http://schemas.microsoft.com/office/drawing/2014/main" id="{FE4599CD-8CC9-1D45-ADA9-2D2590DE10DD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40;p48">
              <a:extLst>
                <a:ext uri="{FF2B5EF4-FFF2-40B4-BE49-F238E27FC236}">
                  <a16:creationId xmlns:a16="http://schemas.microsoft.com/office/drawing/2014/main" id="{8967CC3D-0A8F-9141-B190-1404E1E0C042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35351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B75721-68C6-1D4A-B35A-0057B7B84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Unser Technisches Vorhaben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3FF99BA-0D43-ED42-8F94-54B7F5FD10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400" dirty="0"/>
              <a:t>Framework anwenden </a:t>
            </a:r>
          </a:p>
          <a:p>
            <a:endParaRPr lang="de-DE" sz="14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E73E80-FEBC-8747-AF53-8C8778068C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0424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Value Proposition </a:t>
            </a:r>
            <a:r>
              <a:rPr lang="en" err="1"/>
              <a:t>durch</a:t>
            </a:r>
            <a:r>
              <a:rPr lang="en"/>
              <a:t> Advanced Features </a:t>
            </a:r>
            <a:r>
              <a:rPr lang="en" err="1"/>
              <a:t>erweitern</a:t>
            </a:r>
            <a:r>
              <a:rPr lang="en"/>
              <a:t>?</a:t>
            </a:r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5331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&lt;h1&gt; </a:t>
            </a:r>
            <a:r>
              <a:rPr lang="en"/>
              <a:t>Advanced Features</a:t>
            </a:r>
            <a:r>
              <a:rPr lang="en" sz="3200"/>
              <a:t> &lt;/h1&gt;</a:t>
            </a:r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Begeisterungsfaktoren</a:t>
            </a:r>
            <a:r>
              <a:rPr lang="en"/>
              <a:t> der </a:t>
            </a:r>
            <a:r>
              <a:rPr lang="en" err="1"/>
              <a:t>Webside</a:t>
            </a:r>
            <a:endParaRPr/>
          </a:p>
        </p:txBody>
      </p:sp>
      <p:sp>
        <p:nvSpPr>
          <p:cNvPr id="5" name="Google Shape;754;p48">
            <a:extLst>
              <a:ext uri="{FF2B5EF4-FFF2-40B4-BE49-F238E27FC236}">
                <a16:creationId xmlns:a16="http://schemas.microsoft.com/office/drawing/2014/main" id="{B13B2819-8170-7E4B-BC2A-11967C664609}"/>
              </a:ext>
            </a:extLst>
          </p:cNvPr>
          <p:cNvSpPr/>
          <p:nvPr/>
        </p:nvSpPr>
        <p:spPr>
          <a:xfrm>
            <a:off x="1141857" y="1613602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7874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B017BB-4AED-0445-BEEE-991BCC3AD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&lt;h2&gt; Chat-Bot &lt;/h2&gt;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48CE9E-5407-CE4A-8380-0F86CB5E2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Bietet grundlegende Hilfen</a:t>
            </a:r>
          </a:p>
          <a:p>
            <a:r>
              <a:rPr lang="de-DE"/>
              <a:t>Erste Anlaufstelle für Kunden</a:t>
            </a:r>
          </a:p>
          <a:p>
            <a:r>
              <a:rPr lang="de-DE"/>
              <a:t>Ggf. Weiterleitung zu Kontaktformular</a:t>
            </a:r>
          </a:p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4AEF049-B180-7F45-B25F-46F608301B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9515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9355E-B0DF-0545-88AA-DA0C564F1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&lt;h2&gt; Animierte Produktgrafiken &lt;/h2&gt;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B47778-631A-B74A-9A4F-2BDA5ED9E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Referenz: </a:t>
            </a:r>
            <a:r>
              <a:rPr lang="de-DE">
                <a:hlinkClick r:id="rId2"/>
              </a:rPr>
              <a:t>https://www.apple.com/airpods-pro/</a:t>
            </a:r>
            <a:endParaRPr lang="de-DE"/>
          </a:p>
          <a:p>
            <a:r>
              <a:rPr lang="de-DE" err="1"/>
              <a:t>Livedemo</a:t>
            </a:r>
            <a:endParaRPr lang="de-DE"/>
          </a:p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37B69A-9349-824C-A027-E07EA2522D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0774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&lt;h1&gt; </a:t>
            </a:r>
            <a:r>
              <a:rPr lang="en"/>
              <a:t>Next steps </a:t>
            </a:r>
            <a:r>
              <a:rPr lang="en" sz="3200"/>
              <a:t>&lt;/h1&gt;</a:t>
            </a:r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Ausblick</a:t>
            </a:r>
            <a:r>
              <a:rPr lang="en"/>
              <a:t> auf die </a:t>
            </a:r>
            <a:r>
              <a:rPr lang="en" err="1"/>
              <a:t>nächsten</a:t>
            </a:r>
            <a:r>
              <a:rPr lang="en"/>
              <a:t> </a:t>
            </a:r>
            <a:r>
              <a:rPr lang="en" err="1"/>
              <a:t>Termine</a:t>
            </a:r>
            <a:r>
              <a:rPr lang="en"/>
              <a:t> und Aufgaben</a:t>
            </a:r>
            <a:endParaRPr/>
          </a:p>
        </p:txBody>
      </p:sp>
      <p:grpSp>
        <p:nvGrpSpPr>
          <p:cNvPr id="5" name="Google Shape;959;p48">
            <a:extLst>
              <a:ext uri="{FF2B5EF4-FFF2-40B4-BE49-F238E27FC236}">
                <a16:creationId xmlns:a16="http://schemas.microsoft.com/office/drawing/2014/main" id="{E183D718-AC0E-2548-8EA5-B04DC41CF5F5}"/>
              </a:ext>
            </a:extLst>
          </p:cNvPr>
          <p:cNvGrpSpPr/>
          <p:nvPr/>
        </p:nvGrpSpPr>
        <p:grpSpPr>
          <a:xfrm>
            <a:off x="1134899" y="1603973"/>
            <a:ext cx="387933" cy="345971"/>
            <a:chOff x="3927500" y="301425"/>
            <a:chExt cx="461550" cy="411625"/>
          </a:xfrm>
        </p:grpSpPr>
        <p:sp>
          <p:nvSpPr>
            <p:cNvPr id="6" name="Google Shape;960;p48">
              <a:extLst>
                <a:ext uri="{FF2B5EF4-FFF2-40B4-BE49-F238E27FC236}">
                  <a16:creationId xmlns:a16="http://schemas.microsoft.com/office/drawing/2014/main" id="{F991D9E6-5C3B-1C4A-9A00-52D7DF194ABF}"/>
                </a:ext>
              </a:extLst>
            </p:cNvPr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61;p48">
              <a:extLst>
                <a:ext uri="{FF2B5EF4-FFF2-40B4-BE49-F238E27FC236}">
                  <a16:creationId xmlns:a16="http://schemas.microsoft.com/office/drawing/2014/main" id="{9F5DE3D3-97B8-BC4B-A74D-DCF997D2F89E}"/>
                </a:ext>
              </a:extLst>
            </p:cNvPr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62;p48">
              <a:extLst>
                <a:ext uri="{FF2B5EF4-FFF2-40B4-BE49-F238E27FC236}">
                  <a16:creationId xmlns:a16="http://schemas.microsoft.com/office/drawing/2014/main" id="{38CB8A00-CBCC-4742-8111-E62F8C98CA52}"/>
                </a:ext>
              </a:extLst>
            </p:cNvPr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63;p48">
              <a:extLst>
                <a:ext uri="{FF2B5EF4-FFF2-40B4-BE49-F238E27FC236}">
                  <a16:creationId xmlns:a16="http://schemas.microsoft.com/office/drawing/2014/main" id="{FB5FB8A2-15EB-9B41-9A9A-1F328B650FA1}"/>
                </a:ext>
              </a:extLst>
            </p:cNvPr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64;p48">
              <a:extLst>
                <a:ext uri="{FF2B5EF4-FFF2-40B4-BE49-F238E27FC236}">
                  <a16:creationId xmlns:a16="http://schemas.microsoft.com/office/drawing/2014/main" id="{8DB27B48-B1E4-C441-A325-DE72FC3D9AFD}"/>
                </a:ext>
              </a:extLst>
            </p:cNvPr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65;p48">
              <a:extLst>
                <a:ext uri="{FF2B5EF4-FFF2-40B4-BE49-F238E27FC236}">
                  <a16:creationId xmlns:a16="http://schemas.microsoft.com/office/drawing/2014/main" id="{82CF0CD0-76DA-DA46-86CA-4C8E8B87453D}"/>
                </a:ext>
              </a:extLst>
            </p:cNvPr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66;p48">
              <a:extLst>
                <a:ext uri="{FF2B5EF4-FFF2-40B4-BE49-F238E27FC236}">
                  <a16:creationId xmlns:a16="http://schemas.microsoft.com/office/drawing/2014/main" id="{0966B09D-822C-5447-8E81-5076EF864681}"/>
                </a:ext>
              </a:extLst>
            </p:cNvPr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67;p48">
              <a:extLst>
                <a:ext uri="{FF2B5EF4-FFF2-40B4-BE49-F238E27FC236}">
                  <a16:creationId xmlns:a16="http://schemas.microsoft.com/office/drawing/2014/main" id="{35C5BAD6-79EE-6641-8D9B-60659F0E3128}"/>
                </a:ext>
              </a:extLst>
            </p:cNvPr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68;p48">
              <a:extLst>
                <a:ext uri="{FF2B5EF4-FFF2-40B4-BE49-F238E27FC236}">
                  <a16:creationId xmlns:a16="http://schemas.microsoft.com/office/drawing/2014/main" id="{83566106-453E-674F-876F-321E34094EDF}"/>
                </a:ext>
              </a:extLst>
            </p:cNvPr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69;p48">
              <a:extLst>
                <a:ext uri="{FF2B5EF4-FFF2-40B4-BE49-F238E27FC236}">
                  <a16:creationId xmlns:a16="http://schemas.microsoft.com/office/drawing/2014/main" id="{235C08FD-485D-2545-982F-E97F6D983DC7}"/>
                </a:ext>
              </a:extLst>
            </p:cNvPr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70;p48">
              <a:extLst>
                <a:ext uri="{FF2B5EF4-FFF2-40B4-BE49-F238E27FC236}">
                  <a16:creationId xmlns:a16="http://schemas.microsoft.com/office/drawing/2014/main" id="{9A28927E-A931-FC46-9E86-A76D37FF847E}"/>
                </a:ext>
              </a:extLst>
            </p:cNvPr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71;p48">
              <a:extLst>
                <a:ext uri="{FF2B5EF4-FFF2-40B4-BE49-F238E27FC236}">
                  <a16:creationId xmlns:a16="http://schemas.microsoft.com/office/drawing/2014/main" id="{C1C1EC15-0307-4B49-AB8C-AED0E90F44C9}"/>
                </a:ext>
              </a:extLst>
            </p:cNvPr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72;p48">
              <a:extLst>
                <a:ext uri="{FF2B5EF4-FFF2-40B4-BE49-F238E27FC236}">
                  <a16:creationId xmlns:a16="http://schemas.microsoft.com/office/drawing/2014/main" id="{1E8D0BB0-B4B4-6444-AFF9-42EFE0EE2170}"/>
                </a:ext>
              </a:extLst>
            </p:cNvPr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73;p48">
              <a:extLst>
                <a:ext uri="{FF2B5EF4-FFF2-40B4-BE49-F238E27FC236}">
                  <a16:creationId xmlns:a16="http://schemas.microsoft.com/office/drawing/2014/main" id="{D5BFDCCA-F330-BA4B-BA73-885EE54465DC}"/>
                </a:ext>
              </a:extLst>
            </p:cNvPr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74;p48">
              <a:extLst>
                <a:ext uri="{FF2B5EF4-FFF2-40B4-BE49-F238E27FC236}">
                  <a16:creationId xmlns:a16="http://schemas.microsoft.com/office/drawing/2014/main" id="{6BF11C16-678D-6541-A2EB-81C250F4380C}"/>
                </a:ext>
              </a:extLst>
            </p:cNvPr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75;p48">
              <a:extLst>
                <a:ext uri="{FF2B5EF4-FFF2-40B4-BE49-F238E27FC236}">
                  <a16:creationId xmlns:a16="http://schemas.microsoft.com/office/drawing/2014/main" id="{4DBE11FE-9102-4043-9825-98EFAA6E79D5}"/>
                </a:ext>
              </a:extLst>
            </p:cNvPr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6;p48">
              <a:extLst>
                <a:ext uri="{FF2B5EF4-FFF2-40B4-BE49-F238E27FC236}">
                  <a16:creationId xmlns:a16="http://schemas.microsoft.com/office/drawing/2014/main" id="{36FE6DBD-949B-8E4F-864F-D239E9A2E247}"/>
                </a:ext>
              </a:extLst>
            </p:cNvPr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7;p48">
              <a:extLst>
                <a:ext uri="{FF2B5EF4-FFF2-40B4-BE49-F238E27FC236}">
                  <a16:creationId xmlns:a16="http://schemas.microsoft.com/office/drawing/2014/main" id="{52D6645E-F09D-0341-871F-DA1AC4BF3DD4}"/>
                </a:ext>
              </a:extLst>
            </p:cNvPr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8;p48">
              <a:extLst>
                <a:ext uri="{FF2B5EF4-FFF2-40B4-BE49-F238E27FC236}">
                  <a16:creationId xmlns:a16="http://schemas.microsoft.com/office/drawing/2014/main" id="{E32D1BA4-F58F-CF4B-9AC5-D9797E65C303}"/>
                </a:ext>
              </a:extLst>
            </p:cNvPr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79;p48">
              <a:extLst>
                <a:ext uri="{FF2B5EF4-FFF2-40B4-BE49-F238E27FC236}">
                  <a16:creationId xmlns:a16="http://schemas.microsoft.com/office/drawing/2014/main" id="{82D77A23-CA30-D343-8E73-CB57FF71449D}"/>
                </a:ext>
              </a:extLst>
            </p:cNvPr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80;p48">
              <a:extLst>
                <a:ext uri="{FF2B5EF4-FFF2-40B4-BE49-F238E27FC236}">
                  <a16:creationId xmlns:a16="http://schemas.microsoft.com/office/drawing/2014/main" id="{E223D2B2-54D8-BA49-B745-D6BF64431F15}"/>
                </a:ext>
              </a:extLst>
            </p:cNvPr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81;p48">
              <a:extLst>
                <a:ext uri="{FF2B5EF4-FFF2-40B4-BE49-F238E27FC236}">
                  <a16:creationId xmlns:a16="http://schemas.microsoft.com/office/drawing/2014/main" id="{DD1E1747-3093-864C-9E69-1E3043B667C8}"/>
                </a:ext>
              </a:extLst>
            </p:cNvPr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82;p48">
              <a:extLst>
                <a:ext uri="{FF2B5EF4-FFF2-40B4-BE49-F238E27FC236}">
                  <a16:creationId xmlns:a16="http://schemas.microsoft.com/office/drawing/2014/main" id="{84548426-657D-2942-B5FF-460B9B4829DA}"/>
                </a:ext>
              </a:extLst>
            </p:cNvPr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83;p48">
              <a:extLst>
                <a:ext uri="{FF2B5EF4-FFF2-40B4-BE49-F238E27FC236}">
                  <a16:creationId xmlns:a16="http://schemas.microsoft.com/office/drawing/2014/main" id="{E59C3979-C6F6-AF44-819B-C90C3ACE2786}"/>
                </a:ext>
              </a:extLst>
            </p:cNvPr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84;p48">
              <a:extLst>
                <a:ext uri="{FF2B5EF4-FFF2-40B4-BE49-F238E27FC236}">
                  <a16:creationId xmlns:a16="http://schemas.microsoft.com/office/drawing/2014/main" id="{643130A1-190A-9942-BD6A-F0DA46A03167}"/>
                </a:ext>
              </a:extLst>
            </p:cNvPr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85;p48">
              <a:extLst>
                <a:ext uri="{FF2B5EF4-FFF2-40B4-BE49-F238E27FC236}">
                  <a16:creationId xmlns:a16="http://schemas.microsoft.com/office/drawing/2014/main" id="{4A973A92-74D7-884E-B290-718C9491C4C6}"/>
                </a:ext>
              </a:extLst>
            </p:cNvPr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86;p48">
              <a:extLst>
                <a:ext uri="{FF2B5EF4-FFF2-40B4-BE49-F238E27FC236}">
                  <a16:creationId xmlns:a16="http://schemas.microsoft.com/office/drawing/2014/main" id="{C7738D3F-82ED-D143-A50D-B7900305B702}"/>
                </a:ext>
              </a:extLst>
            </p:cNvPr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3877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2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4294967295"/>
          </p:nvPr>
        </p:nvSpPr>
        <p:spPr>
          <a:xfrm>
            <a:off x="1211427" y="2798126"/>
            <a:ext cx="5178425" cy="12001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sz="18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&lt;h3&gt;  </a:t>
            </a:r>
            <a:r>
              <a:rPr lang="en" b="1" dirty="0" err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Wir</a:t>
            </a:r>
            <a:r>
              <a:rPr lang="en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n" b="1" dirty="0" err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sind</a:t>
            </a:r>
            <a:r>
              <a:rPr lang="en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 Closing &lt;/Tag&gt;  </a:t>
            </a:r>
            <a:r>
              <a:rPr lang="en" sz="18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&lt;/h3&gt;</a:t>
            </a: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de-DE" sz="1800" dirty="0">
                <a:solidFill>
                  <a:schemeClr val="dk1"/>
                </a:solidFill>
              </a:rPr>
              <a:t>Essentiell für Web-Programmierung </a:t>
            </a:r>
            <a:br>
              <a:rPr lang="de-DE" sz="1800" dirty="0">
                <a:solidFill>
                  <a:schemeClr val="dk1"/>
                </a:solidFill>
              </a:rPr>
            </a:br>
            <a:r>
              <a:rPr lang="de-DE" sz="1800" dirty="0">
                <a:solidFill>
                  <a:schemeClr val="dk1"/>
                </a:solidFill>
              </a:rPr>
              <a:t>„Sie investieren, wir programmieren"</a:t>
            </a:r>
            <a:endParaRPr lang="de-DE" sz="1800" b="1" dirty="0">
              <a:solidFill>
                <a:schemeClr val="dk1"/>
              </a:solidFill>
            </a:endParaRPr>
          </a:p>
        </p:txBody>
      </p:sp>
      <p:cxnSp>
        <p:nvCxnSpPr>
          <p:cNvPr id="104" name="Google Shape;104;p15"/>
          <p:cNvCxnSpPr/>
          <p:nvPr/>
        </p:nvCxnSpPr>
        <p:spPr>
          <a:xfrm>
            <a:off x="0" y="2571750"/>
            <a:ext cx="1144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F20C438C-2A84-B840-8FC1-6AB6948EF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396" y="1365669"/>
            <a:ext cx="5294488" cy="1432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CBA694-4A56-5947-9F36-201365355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&lt;h2&gt; Tasks &lt;/h2&gt;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2FA1C8-9E7A-6744-BA16-88AEB7BA08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Start der Entwicklung</a:t>
            </a:r>
          </a:p>
          <a:p>
            <a:r>
              <a:rPr lang="de-DE" dirty="0"/>
              <a:t>Kommunikation in den vorgesehenen </a:t>
            </a:r>
            <a:r>
              <a:rPr lang="de-DE" dirty="0" err="1"/>
              <a:t>Weeklys</a:t>
            </a:r>
            <a:r>
              <a:rPr lang="de-DE" dirty="0"/>
              <a:t> 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3F6B1BB-11F5-274F-BE3B-6921EFA836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70157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21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328" name="Google Shape;328;p35"/>
          <p:cNvSpPr txBox="1">
            <a:spLocks noGrp="1"/>
          </p:cNvSpPr>
          <p:nvPr>
            <p:ph type="ctrTitle" idx="4294967295"/>
          </p:nvPr>
        </p:nvSpPr>
        <p:spPr>
          <a:xfrm>
            <a:off x="4291013" y="1612900"/>
            <a:ext cx="4852987" cy="120015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err="1">
                <a:solidFill>
                  <a:schemeClr val="accent4"/>
                </a:solidFill>
              </a:rPr>
              <a:t>Danke</a:t>
            </a:r>
            <a:r>
              <a:rPr lang="en" sz="9600">
                <a:solidFill>
                  <a:schemeClr val="accent4"/>
                </a:solidFill>
              </a:rPr>
              <a:t>!</a:t>
            </a:r>
            <a:endParaRPr sz="9600">
              <a:solidFill>
                <a:schemeClr val="accent4"/>
              </a:solidFill>
            </a:endParaRPr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4294967295"/>
          </p:nvPr>
        </p:nvSpPr>
        <p:spPr>
          <a:xfrm>
            <a:off x="4291013" y="2767013"/>
            <a:ext cx="4852987" cy="76358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sz="1800" b="1" err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Gibt</a:t>
            </a:r>
            <a:r>
              <a:rPr lang="en" sz="18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 es </a:t>
            </a:r>
            <a:r>
              <a:rPr lang="en" sz="1800" b="1" err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Fragen</a:t>
            </a:r>
            <a:r>
              <a:rPr lang="en" sz="18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?</a:t>
            </a:r>
            <a:endParaRPr lang="de-DE" sz="1800" b="1">
              <a:solidFill>
                <a:schemeClr val="dk1"/>
              </a:solidFill>
              <a:latin typeface="Titillium Web"/>
              <a:ea typeface="Titillium Web"/>
              <a:cs typeface="Titillium Web"/>
            </a:endParaRPr>
          </a:p>
          <a:p>
            <a:pPr marL="0" indent="0">
              <a:buNone/>
            </a:pPr>
            <a:r>
              <a:rPr lang="en" sz="1800">
                <a:solidFill>
                  <a:schemeClr val="dk1"/>
                </a:solidFill>
              </a:rPr>
              <a:t>Sie </a:t>
            </a:r>
            <a:r>
              <a:rPr lang="en" sz="1800" err="1">
                <a:solidFill>
                  <a:schemeClr val="dk1"/>
                </a:solidFill>
              </a:rPr>
              <a:t>können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800" err="1">
                <a:solidFill>
                  <a:schemeClr val="dk1"/>
                </a:solidFill>
              </a:rPr>
              <a:t>uns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800" err="1">
                <a:solidFill>
                  <a:schemeClr val="dk1"/>
                </a:solidFill>
              </a:rPr>
              <a:t>finden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800" err="1">
                <a:solidFill>
                  <a:schemeClr val="dk1"/>
                </a:solidFill>
              </a:rPr>
              <a:t>unter</a:t>
            </a:r>
            <a:endParaRPr lang="en" sz="1800">
              <a:solidFill>
                <a:schemeClr val="dk1"/>
              </a:solidFill>
            </a:endParaRPr>
          </a:p>
          <a:p>
            <a:pPr marL="0" indent="0">
              <a:buNone/>
            </a:pPr>
            <a:r>
              <a:rPr lang="de-DE" sz="1800" err="1">
                <a:solidFill>
                  <a:schemeClr val="dk1"/>
                </a:solidFill>
              </a:rPr>
              <a:t>info@c</a:t>
            </a:r>
            <a:r>
              <a:rPr lang="en" sz="1800">
                <a:solidFill>
                  <a:schemeClr val="dk1"/>
                </a:solidFill>
              </a:rPr>
              <a:t>losing&lt;/tag&gt;.com</a:t>
            </a:r>
          </a:p>
        </p:txBody>
      </p:sp>
      <p:cxnSp>
        <p:nvCxnSpPr>
          <p:cNvPr id="330" name="Google Shape;330;p35"/>
          <p:cNvCxnSpPr/>
          <p:nvPr/>
        </p:nvCxnSpPr>
        <p:spPr>
          <a:xfrm>
            <a:off x="0" y="2571750"/>
            <a:ext cx="1144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" name="Google Shape;331;p35"/>
          <p:cNvSpPr/>
          <p:nvPr/>
        </p:nvSpPr>
        <p:spPr>
          <a:xfrm>
            <a:off x="1152300" y="1649850"/>
            <a:ext cx="1843800" cy="18438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755;p48">
            <a:extLst>
              <a:ext uri="{FF2B5EF4-FFF2-40B4-BE49-F238E27FC236}">
                <a16:creationId xmlns:a16="http://schemas.microsoft.com/office/drawing/2014/main" id="{ED48DC0E-9750-CC43-8324-8E1C9120C0D8}"/>
              </a:ext>
            </a:extLst>
          </p:cNvPr>
          <p:cNvGrpSpPr/>
          <p:nvPr/>
        </p:nvGrpSpPr>
        <p:grpSpPr>
          <a:xfrm>
            <a:off x="1414100" y="1876000"/>
            <a:ext cx="1343779" cy="1391500"/>
            <a:chOff x="3979850" y="1598950"/>
            <a:chExt cx="356825" cy="505375"/>
          </a:xfrm>
          <a:solidFill>
            <a:schemeClr val="tx1"/>
          </a:solidFill>
        </p:grpSpPr>
        <p:sp>
          <p:nvSpPr>
            <p:cNvPr id="36" name="Google Shape;756;p48">
              <a:extLst>
                <a:ext uri="{FF2B5EF4-FFF2-40B4-BE49-F238E27FC236}">
                  <a16:creationId xmlns:a16="http://schemas.microsoft.com/office/drawing/2014/main" id="{C969984C-2124-494B-8340-393E64D13F69}"/>
                </a:ext>
              </a:extLst>
            </p:cNvPr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grpFill/>
            <a:ln w="12175" cap="rnd" cmpd="sng">
              <a:solidFill>
                <a:srgbClr val="4008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7;p48">
              <a:extLst>
                <a:ext uri="{FF2B5EF4-FFF2-40B4-BE49-F238E27FC236}">
                  <a16:creationId xmlns:a16="http://schemas.microsoft.com/office/drawing/2014/main" id="{95339EFC-B20E-3A4B-9DF9-1B0F141A741A}"/>
                </a:ext>
              </a:extLst>
            </p:cNvPr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grpFill/>
            <a:ln w="12175" cap="rnd" cmpd="sng">
              <a:solidFill>
                <a:srgbClr val="4008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ED32B3-79C8-F44E-A004-FE693CCC4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Bemerkungen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735832-D75C-2E43-AA3E-618BD66056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899BD52-D3A0-B349-9E77-3931F0A70C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28641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48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673" name="Google Shape;673;p48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8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8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8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8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8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48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688" name="Google Shape;688;p48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8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8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8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8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48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694" name="Google Shape;694;p48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8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8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8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8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48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48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" name="Google Shape;701;p48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702" name="Google Shape;702;p48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8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8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8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" name="Google Shape;706;p48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" name="Google Shape;707;p48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708" name="Google Shape;708;p48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8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8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8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8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8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8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48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716" name="Google Shape;716;p48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8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8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8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48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48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8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48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" name="Google Shape;724;p48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725" name="Google Shape;725;p48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8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" name="Google Shape;727;p48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728" name="Google Shape;728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48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731" name="Google Shape;731;p48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8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8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" name="Google Shape;734;p48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735" name="Google Shape;735;p48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8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8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8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8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8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8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" name="Google Shape;742;p48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743" name="Google Shape;743;p4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48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750" name="Google Shape;750;p4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8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48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" name="Google Shape;755;p48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756" name="Google Shape;756;p48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8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" name="Google Shape;758;p48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759" name="Google Shape;759;p48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8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8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8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8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" name="Google Shape;764;p48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765" name="Google Shape;765;p48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8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" name="Google Shape;767;p48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768" name="Google Shape;768;p48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8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8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8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8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8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8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48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776" name="Google Shape;776;p48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8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8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48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782" name="Google Shape;782;p48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8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8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8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8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8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8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48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791" name="Google Shape;791;p48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8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8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48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796" name="Google Shape;796;p48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8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8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8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48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801" name="Google Shape;801;p48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8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8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8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48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806" name="Google Shape;806;p48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8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48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809" name="Google Shape;809;p48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8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" name="Google Shape;811;p48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812" name="Google Shape;812;p48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8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4" name="Google Shape;814;p48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48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816" name="Google Shape;816;p4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48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819" name="Google Shape;819;p48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8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8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8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8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8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8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8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" name="Google Shape;827;p48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8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" name="Google Shape;829;p48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830" name="Google Shape;830;p48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8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2" name="Google Shape;832;p48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3" name="Google Shape;833;p48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834" name="Google Shape;834;p48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8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48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837" name="Google Shape;837;p4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8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" name="Google Shape;841;p48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842" name="Google Shape;842;p48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" name="Google Shape;845;p48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48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847" name="Google Shape;847;p48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" name="Google Shape;853;p48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854" name="Google Shape;854;p48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8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8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8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48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864" name="Google Shape;864;p48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8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48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868" name="Google Shape;868;p48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8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872" name="Google Shape;872;p4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48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878" name="Google Shape;878;p48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" name="Google Shape;880;p48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881" name="Google Shape;881;p48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48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889" name="Google Shape;889;p48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48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896" name="Google Shape;896;p4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48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899" name="Google Shape;899;p4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3" name="Google Shape;903;p48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48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48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48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" name="Google Shape;907;p48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908" name="Google Shape;908;p48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8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8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8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48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917" name="Google Shape;917;p48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8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48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920" name="Google Shape;920;p48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8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8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8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48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927" name="Google Shape;927;p48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48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935" name="Google Shape;935;p48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8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938;p48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939" name="Google Shape;939;p48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48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946" name="Google Shape;946;p48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" name="Google Shape;949;p48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950" name="Google Shape;950;p48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48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954" name="Google Shape;954;p48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48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960" name="Google Shape;960;p48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8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988" name="Google Shape;988;p48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48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1012" name="Google Shape;1012;p48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8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" name="Google Shape;1026;p48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1027" name="Google Shape;1027;p48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48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1031" name="Google Shape;1031;p48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48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038" name="Google Shape;1038;p4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" name="Google Shape;1046;p48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047" name="Google Shape;1047;p48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" name="Google Shape;1050;p48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051" name="Google Shape;1051;p48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" name="Google Shape;1056;p48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057" name="Google Shape;1057;p48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48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065" name="Google Shape;1065;p48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" name="Google Shape;1071;p48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072" name="Google Shape;1072;p48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" name="Google Shape;1081;p48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082" name="Google Shape;1082;p48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48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094" name="Google Shape;1094;p48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48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100" name="Google Shape;1100;p48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48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1108" name="Google Shape;1108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" name="Google Shape;1110;p48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1111" name="Google Shape;1111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" name="Google Shape;1113;p48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1114" name="Google Shape;1114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6" name="Google Shape;1116;p48"/>
          <p:cNvSpPr/>
          <p:nvPr/>
        </p:nvSpPr>
        <p:spPr>
          <a:xfrm>
            <a:off x="7436055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48"/>
          <p:cNvSpPr/>
          <p:nvPr/>
        </p:nvSpPr>
        <p:spPr>
          <a:xfrm>
            <a:off x="6552218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48"/>
          <p:cNvSpPr/>
          <p:nvPr/>
        </p:nvSpPr>
        <p:spPr>
          <a:xfrm>
            <a:off x="6837753" y="30973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4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1120" name="Google Shape;1120;p48"/>
          <p:cNvSpPr txBox="1">
            <a:spLocks noGrp="1"/>
          </p:cNvSpPr>
          <p:nvPr>
            <p:ph type="body" idx="4294967295"/>
          </p:nvPr>
        </p:nvSpPr>
        <p:spPr>
          <a:xfrm>
            <a:off x="6705600" y="312738"/>
            <a:ext cx="2438400" cy="152558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spcBef>
                <a:spcPts val="600"/>
              </a:spcBef>
              <a:spcAft>
                <a:spcPts val="0"/>
              </a:spcAft>
              <a:buSzPts val="900"/>
              <a:buChar char="▫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▫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▫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endParaRPr sz="900"/>
          </a:p>
        </p:txBody>
      </p:sp>
      <p:sp>
        <p:nvSpPr>
          <p:cNvPr id="1121" name="Google Shape;1121;p48"/>
          <p:cNvSpPr txBox="1">
            <a:spLocks noGrp="1"/>
          </p:cNvSpPr>
          <p:nvPr>
            <p:ph type="body" idx="4294967295"/>
          </p:nvPr>
        </p:nvSpPr>
        <p:spPr>
          <a:xfrm>
            <a:off x="6705600" y="4224338"/>
            <a:ext cx="2438400" cy="5619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3316F5B-4BD7-4835-9C56-0833F3ED01CB}"/>
              </a:ext>
            </a:extLst>
          </p:cNvPr>
          <p:cNvSpPr txBox="1"/>
          <p:nvPr/>
        </p:nvSpPr>
        <p:spPr>
          <a:xfrm>
            <a:off x="3200400" y="234315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Text hinzufügen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8C5C121-1E6E-4248-91B1-2CD087904921}"/>
              </a:ext>
            </a:extLst>
          </p:cNvPr>
          <p:cNvSpPr txBox="1"/>
          <p:nvPr/>
        </p:nvSpPr>
        <p:spPr>
          <a:xfrm>
            <a:off x="3200400" y="234315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Text hinzufügen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24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229" name="Google Shape;229;p28"/>
          <p:cNvSpPr txBox="1">
            <a:spLocks noGrp="1"/>
          </p:cNvSpPr>
          <p:nvPr>
            <p:ph type="ctrTitle" idx="4294967295"/>
          </p:nvPr>
        </p:nvSpPr>
        <p:spPr>
          <a:xfrm>
            <a:off x="0" y="723900"/>
            <a:ext cx="7194550" cy="89535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5"/>
                </a:solidFill>
              </a:rPr>
              <a:t>23.612,47€</a:t>
            </a:r>
            <a:endParaRPr sz="7200">
              <a:solidFill>
                <a:schemeClr val="accent5"/>
              </a:solidFill>
            </a:endParaRPr>
          </a:p>
        </p:txBody>
      </p:sp>
      <p:sp>
        <p:nvSpPr>
          <p:cNvPr id="230" name="Google Shape;230;p28"/>
          <p:cNvSpPr txBox="1">
            <a:spLocks noGrp="1"/>
          </p:cNvSpPr>
          <p:nvPr>
            <p:ph type="subTitle" idx="4294967295"/>
          </p:nvPr>
        </p:nvSpPr>
        <p:spPr>
          <a:xfrm>
            <a:off x="0" y="1574800"/>
            <a:ext cx="7194550" cy="4635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sz="1800" err="1">
                <a:solidFill>
                  <a:schemeClr val="dk1"/>
                </a:solidFill>
              </a:rPr>
              <a:t>Umsatz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800" err="1">
                <a:solidFill>
                  <a:schemeClr val="dk1"/>
                </a:solidFill>
              </a:rPr>
              <a:t>im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800" err="1">
                <a:solidFill>
                  <a:schemeClr val="dk1"/>
                </a:solidFill>
              </a:rPr>
              <a:t>Jahr</a:t>
            </a:r>
            <a:r>
              <a:rPr lang="en" sz="1800">
                <a:solidFill>
                  <a:schemeClr val="dk1"/>
                </a:solidFill>
              </a:rPr>
              <a:t> 2020</a:t>
            </a:r>
          </a:p>
        </p:txBody>
      </p:sp>
      <p:sp>
        <p:nvSpPr>
          <p:cNvPr id="231" name="Google Shape;231;p28"/>
          <p:cNvSpPr txBox="1">
            <a:spLocks noGrp="1"/>
          </p:cNvSpPr>
          <p:nvPr>
            <p:ph type="ctrTitle" idx="4294967295"/>
          </p:nvPr>
        </p:nvSpPr>
        <p:spPr>
          <a:xfrm>
            <a:off x="0" y="3352800"/>
            <a:ext cx="7194550" cy="89535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3"/>
                </a:solidFill>
              </a:rPr>
              <a:t>101%</a:t>
            </a:r>
            <a:endParaRPr sz="7200">
              <a:solidFill>
                <a:schemeClr val="accent3"/>
              </a:solidFill>
            </a:endParaRPr>
          </a:p>
        </p:txBody>
      </p:sp>
      <p:sp>
        <p:nvSpPr>
          <p:cNvPr id="232" name="Google Shape;232;p28"/>
          <p:cNvSpPr txBox="1">
            <a:spLocks noGrp="1"/>
          </p:cNvSpPr>
          <p:nvPr>
            <p:ph type="subTitle" idx="4294967295"/>
          </p:nvPr>
        </p:nvSpPr>
        <p:spPr>
          <a:xfrm>
            <a:off x="0" y="4116388"/>
            <a:ext cx="7194550" cy="4635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Total success!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3" name="Google Shape;233;p28"/>
          <p:cNvSpPr txBox="1">
            <a:spLocks noGrp="1"/>
          </p:cNvSpPr>
          <p:nvPr>
            <p:ph type="ctrTitle" idx="4294967295"/>
          </p:nvPr>
        </p:nvSpPr>
        <p:spPr>
          <a:xfrm>
            <a:off x="0" y="2038350"/>
            <a:ext cx="7194550" cy="89535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4"/>
                </a:solidFill>
              </a:rPr>
              <a:t>244</a:t>
            </a:r>
            <a:r>
              <a:rPr lang="en" sz="4800">
                <a:solidFill>
                  <a:schemeClr val="accent4"/>
                </a:solidFill>
              </a:rPr>
              <a:t> customers</a:t>
            </a:r>
            <a:endParaRPr sz="4800">
              <a:solidFill>
                <a:schemeClr val="accent4"/>
              </a:solidFill>
            </a:endParaRPr>
          </a:p>
        </p:txBody>
      </p:sp>
      <p:sp>
        <p:nvSpPr>
          <p:cNvPr id="234" name="Google Shape;234;p28"/>
          <p:cNvSpPr txBox="1">
            <a:spLocks noGrp="1"/>
          </p:cNvSpPr>
          <p:nvPr>
            <p:ph type="subTitle" idx="4294967295"/>
          </p:nvPr>
        </p:nvSpPr>
        <p:spPr>
          <a:xfrm>
            <a:off x="0" y="2894013"/>
            <a:ext cx="7194550" cy="4635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de-DE" sz="1800">
                <a:solidFill>
                  <a:schemeClr val="dk1"/>
                </a:solidFill>
              </a:rPr>
              <a:t>Zufriedene betreute Kunden</a:t>
            </a:r>
          </a:p>
        </p:txBody>
      </p:sp>
    </p:spTree>
    <p:extLst>
      <p:ext uri="{BB962C8B-B14F-4D97-AF65-F5344CB8AC3E}">
        <p14:creationId xmlns:p14="http://schemas.microsoft.com/office/powerpoint/2010/main" val="21969725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/>
          <p:nvPr/>
        </p:nvSpPr>
        <p:spPr>
          <a:xfrm>
            <a:off x="988126" y="1045925"/>
            <a:ext cx="7340203" cy="3496711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dist="476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08" name="Google Shape;208;p26"/>
          <p:cNvSpPr txBox="1">
            <a:spLocks noGrp="1"/>
          </p:cNvSpPr>
          <p:nvPr>
            <p:ph type="title" idx="4294967295"/>
          </p:nvPr>
        </p:nvSpPr>
        <p:spPr>
          <a:xfrm>
            <a:off x="0" y="384175"/>
            <a:ext cx="3492500" cy="26828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err="1"/>
              <a:t>Unsere</a:t>
            </a:r>
            <a:r>
              <a:rPr lang="en"/>
              <a:t> </a:t>
            </a:r>
            <a:r>
              <a:rPr lang="en" err="1"/>
              <a:t>Standorte</a:t>
            </a:r>
            <a:endParaRPr lang="en-US" err="1"/>
          </a:p>
        </p:txBody>
      </p:sp>
      <p:sp>
        <p:nvSpPr>
          <p:cNvPr id="209" name="Google Shape;209;p26"/>
          <p:cNvSpPr/>
          <p:nvPr/>
        </p:nvSpPr>
        <p:spPr>
          <a:xfrm>
            <a:off x="4178473" y="1580820"/>
            <a:ext cx="786905" cy="172114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</a:rPr>
              <a:t>Unser </a:t>
            </a:r>
            <a:r>
              <a:rPr lang="en" sz="1000" err="1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</a:rPr>
              <a:t>Büro</a:t>
            </a:r>
          </a:p>
        </p:txBody>
      </p:sp>
      <p:sp>
        <p:nvSpPr>
          <p:cNvPr id="212" name="Google Shape;212;p26"/>
          <p:cNvSpPr/>
          <p:nvPr/>
        </p:nvSpPr>
        <p:spPr>
          <a:xfrm>
            <a:off x="1553725" y="2144300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6"/>
          <p:cNvSpPr/>
          <p:nvPr/>
        </p:nvSpPr>
        <p:spPr>
          <a:xfrm>
            <a:off x="3074000" y="3553050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6"/>
          <p:cNvSpPr/>
          <p:nvPr/>
        </p:nvSpPr>
        <p:spPr>
          <a:xfrm>
            <a:off x="2414477" y="2010557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4657475" y="3872725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6"/>
          <p:cNvSpPr/>
          <p:nvPr/>
        </p:nvSpPr>
        <p:spPr>
          <a:xfrm>
            <a:off x="6549475" y="2419375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6"/>
          <p:cNvSpPr/>
          <p:nvPr/>
        </p:nvSpPr>
        <p:spPr>
          <a:xfrm>
            <a:off x="7110750" y="3872725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49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127" name="Google Shape;1127;p49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49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49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9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9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9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3" name="Google Shape;1133;p49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134" name="Google Shape;1134;p49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8" name="Google Shape;1138;p49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139" name="Google Shape;1139;p49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2" name="Google Shape;1142;p49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143" name="Google Shape;1143;p49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8" name="Google Shape;1148;p49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149" name="Google Shape;1149;p49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9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9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2" name="Google Shape;1152;p49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153" name="Google Shape;1153;p49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9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9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49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7" name="Google Shape;1157;p49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158" name="Google Shape;1158;p49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9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9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49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9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3" name="Google Shape;1163;p49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164" name="Google Shape;1164;p49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49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9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9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9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9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0" name="Google Shape;1170;p49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171" name="Google Shape;1171;p49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49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3" name="Google Shape;1173;p49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174" name="Google Shape;1174;p49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9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49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7" name="Google Shape;1177;p49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178" name="Google Shape;1178;p49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9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9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49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49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9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4" name="Google Shape;1184;p49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185" name="Google Shape;1185;p49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49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49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9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0" name="Google Shape;1190;p49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191" name="Google Shape;1191;p49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9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49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4" name="Google Shape;1194;p49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195" name="Google Shape;1195;p49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196" name="Google Shape;1196;p49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49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49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49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49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49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202;p49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49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49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49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06" name="Google Shape;1206;p49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2" name="Google Shape;1212;p49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213" name="Google Shape;1213;p49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7" name="Google Shape;1217;p49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218" name="Google Shape;1218;p49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3" name="Google Shape;1223;p49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224" name="Google Shape;1224;p49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0" name="Google Shape;1230;p49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231" name="Google Shape;1231;p49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5" name="Google Shape;1235;p49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236" name="Google Shape;1236;p49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0" name="Google Shape;1240;p49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241" name="Google Shape;1241;p49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46" name="Google Shape;1246;p49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247" name="Google Shape;1247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1253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1254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57" name="Google Shape;1257;p49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258" name="Google Shape;1258;p49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61" name="Google Shape;1261;p49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262" name="Google Shape;1262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3" name="Google Shape;1263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72" name="Google Shape;1272;p49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273" name="Google Shape;1273;p49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9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9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9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77" name="Google Shape;1277;p49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278" name="Google Shape;1278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9" name="Google Shape;1279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0" name="Google Shape;1280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88" name="Google Shape;1288;p49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289" name="Google Shape;1289;p49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9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9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9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9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9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9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6" name="Google Shape;1296;p49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297" name="Google Shape;1297;p49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49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9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9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1" name="Google Shape;1301;p49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302" name="Google Shape;1302;p49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9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49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49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6" name="Google Shape;1306;p49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307" name="Google Shape;1307;p49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49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49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49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49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2" name="Google Shape;1312;p49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313" name="Google Shape;1313;p49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9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9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9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9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9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9" name="Google Shape;1319;p49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320" name="Google Shape;1320;p49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49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9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3" name="Google Shape;1323;p49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324" name="Google Shape;1324;p49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p49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49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49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49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9" name="Google Shape;1329;p49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330" name="Google Shape;1330;p49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49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49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49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49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49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6" name="Google Shape;1336;p49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337" name="Google Shape;1337;p49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49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49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0" name="Google Shape;1340;p49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341" name="Google Shape;1341;p49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49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49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9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5" name="Google Shape;1345;p49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346" name="Google Shape;1346;p49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49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49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9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9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49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2" name="Google Shape;1352;p49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353" name="Google Shape;1353;p49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49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49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49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49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49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49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0" name="Google Shape;1360;p49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361" name="Google Shape;1361;p49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49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49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49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5" name="Google Shape;1365;p49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366" name="Google Shape;1366;p49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49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49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9" name="Google Shape;1369;p49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370" name="Google Shape;1370;p49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49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49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3" name="Google Shape;1373;p49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374" name="Google Shape;1374;p49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49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49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49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8" name="Google Shape;1378;p49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379" name="Google Shape;1379;p49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49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49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49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3" name="Google Shape;1383;p49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384" name="Google Shape;1384;p49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49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49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49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49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9" name="Google Shape;1389;p49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390" name="Google Shape;1390;p49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49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49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49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49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6" name="Google Shape;1396;p49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397" name="Google Shape;1397;p49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4" name="Google Shape;1404;p49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405" name="Google Shape;1405;p49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49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49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49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49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49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49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49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49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49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49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49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7" name="Google Shape;1417;p49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418" name="Google Shape;1418;p49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2" name="Google Shape;1422;p49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423" name="Google Shape;1423;p49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6" name="Google Shape;1426;p49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427" name="Google Shape;1427;p49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3" name="Google Shape;1433;p49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434" name="Google Shape;1434;p49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49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2" name="Google Shape;1442;p49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443" name="Google Shape;1443;p49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49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49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49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49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49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49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5" name="Google Shape;1455;p49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456" name="Google Shape;1456;p49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49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49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49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49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49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49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49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49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49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49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49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8" name="Google Shape;1468;p49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469" name="Google Shape;1469;p49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49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49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49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p49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49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49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49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49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49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49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49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1" name="Google Shape;1481;p49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482" name="Google Shape;1482;p49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49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49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49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49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49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8" name="Google Shape;1488;p49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489" name="Google Shape;1489;p49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49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49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49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49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49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49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49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49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49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49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49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49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49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p49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4" name="Google Shape;1504;p49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505" name="Google Shape;1505;p49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506" name="Google Shape;1506;p49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49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49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9" name="Google Shape;1509;p49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510" name="Google Shape;1510;p49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49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49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3" name="Google Shape;1513;p49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514" name="Google Shape;1514;p49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49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49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7" name="Google Shape;1517;p49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518" name="Google Shape;1518;p49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49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49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521" name="Google Shape;1521;p49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522" name="Google Shape;1522;p49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49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49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49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49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49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49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49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0" name="Google Shape;1530;p49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531" name="Google Shape;1531;p49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49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49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49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49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49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49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49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49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49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49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49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49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49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49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49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49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49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49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49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49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49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49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49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5" name="Google Shape;1555;p49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556" name="Google Shape;1556;p49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557" name="Google Shape;1557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9" name="Google Shape;1559;p49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560" name="Google Shape;1560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62" name="Google Shape;1562;p49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563" name="Google Shape;1563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66" name="Google Shape;1566;p4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26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1565" name="Google Shape;1565;p49"/>
          <p:cNvSpPr txBox="1">
            <a:spLocks noGrp="1"/>
          </p:cNvSpPr>
          <p:nvPr>
            <p:ph type="title" idx="4294967295"/>
          </p:nvPr>
        </p:nvSpPr>
        <p:spPr>
          <a:xfrm>
            <a:off x="0" y="249238"/>
            <a:ext cx="7432675" cy="3968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Diagrams and infographics</a:t>
            </a:r>
            <a:endParaRPr sz="2000">
              <a:solidFill>
                <a:schemeClr val="dk1"/>
              </a:solidFill>
            </a:endParaRPr>
          </a:p>
        </p:txBody>
      </p:sp>
      <p:grpSp>
        <p:nvGrpSpPr>
          <p:cNvPr id="1567" name="Google Shape;1567;p49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568" name="Google Shape;1568;p49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49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49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49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68EFB3B-F6AB-4EE6-94E6-2766CBE96E6D}"/>
              </a:ext>
            </a:extLst>
          </p:cNvPr>
          <p:cNvSpPr txBox="1"/>
          <p:nvPr/>
        </p:nvSpPr>
        <p:spPr>
          <a:xfrm>
            <a:off x="3200400" y="234315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/>
              <a:t>Click to add text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A00CD-69F6-9645-A47C-103BCCCE6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3" y="95670"/>
            <a:ext cx="3530392" cy="96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B190D9-88AB-42B5-9E90-B54FC5A0A434}"/>
              </a:ext>
            </a:extLst>
          </p:cNvPr>
          <p:cNvSpPr txBox="1"/>
          <p:nvPr/>
        </p:nvSpPr>
        <p:spPr>
          <a:xfrm rot="-5400000">
            <a:off x="-1577508" y="3102447"/>
            <a:ext cx="361725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45C6B"/>
                </a:solidFill>
                <a:latin typeface="Quantico"/>
                <a:cs typeface="Quantico"/>
              </a:rPr>
              <a:t>Julian Erath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96818-E12D-A04B-914D-A6A838979A89}"/>
              </a:ext>
            </a:extLst>
          </p:cNvPr>
          <p:cNvSpPr txBox="1"/>
          <p:nvPr/>
        </p:nvSpPr>
        <p:spPr>
          <a:xfrm>
            <a:off x="95063" y="1055503"/>
            <a:ext cx="135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/>
                </a:solidFill>
                <a:latin typeface="Quantico"/>
                <a:cs typeface="Quantico"/>
              </a:rPr>
              <a:t>Since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CBD7F0-B1EC-4B16-B44C-C6CED4D25EC4}"/>
              </a:ext>
            </a:extLst>
          </p:cNvPr>
          <p:cNvSpPr txBox="1"/>
          <p:nvPr/>
        </p:nvSpPr>
        <p:spPr>
          <a:xfrm rot="-5400000">
            <a:off x="-1300162" y="3175188"/>
            <a:ext cx="361725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145C6B"/>
                </a:solidFill>
                <a:latin typeface="Quantico"/>
                <a:cs typeface="Quantico"/>
              </a:rPr>
              <a:t>Scrum Master</a:t>
            </a:r>
          </a:p>
        </p:txBody>
      </p:sp>
    </p:spTree>
    <p:extLst>
      <p:ext uri="{BB962C8B-B14F-4D97-AF65-F5344CB8AC3E}">
        <p14:creationId xmlns:p14="http://schemas.microsoft.com/office/powerpoint/2010/main" val="31676400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A00CD-69F6-9645-A47C-103BCCCE6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3" y="95670"/>
            <a:ext cx="3530392" cy="96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B190D9-88AB-42B5-9E90-B54FC5A0A434}"/>
              </a:ext>
            </a:extLst>
          </p:cNvPr>
          <p:cNvSpPr txBox="1"/>
          <p:nvPr/>
        </p:nvSpPr>
        <p:spPr>
          <a:xfrm rot="-5400000">
            <a:off x="-1577508" y="3102447"/>
            <a:ext cx="361725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145C6B"/>
                </a:solidFill>
                <a:latin typeface="Quantico"/>
                <a:cs typeface="Quantico"/>
              </a:rPr>
              <a:t>Jonathan Baß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96818-E12D-A04B-914D-A6A838979A89}"/>
              </a:ext>
            </a:extLst>
          </p:cNvPr>
          <p:cNvSpPr txBox="1"/>
          <p:nvPr/>
        </p:nvSpPr>
        <p:spPr>
          <a:xfrm>
            <a:off x="95063" y="1055503"/>
            <a:ext cx="135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/>
                </a:solidFill>
                <a:latin typeface="Quantico"/>
                <a:cs typeface="Quantico"/>
              </a:rPr>
              <a:t>Since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CBD7F0-B1EC-4B16-B44C-C6CED4D25EC4}"/>
              </a:ext>
            </a:extLst>
          </p:cNvPr>
          <p:cNvSpPr txBox="1"/>
          <p:nvPr/>
        </p:nvSpPr>
        <p:spPr>
          <a:xfrm rot="-5400000">
            <a:off x="-1181629" y="3071669"/>
            <a:ext cx="361725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">
                <a:solidFill>
                  <a:srgbClr val="145C6B"/>
                </a:solidFill>
                <a:latin typeface="Quantico"/>
                <a:sym typeface="Titillium Web"/>
              </a:rPr>
              <a:t>Chief Senior</a:t>
            </a:r>
            <a:r>
              <a:rPr lang="en">
                <a:solidFill>
                  <a:schemeClr val="tx1"/>
                </a:solidFill>
                <a:latin typeface="Titillium Web"/>
                <a:sym typeface="Titillium Web"/>
              </a:rPr>
              <a:t> </a:t>
            </a:r>
            <a:r>
              <a:rPr lang="en">
                <a:solidFill>
                  <a:srgbClr val="145C6B"/>
                </a:solidFill>
                <a:latin typeface="Quantico"/>
                <a:sym typeface="Titillium Web"/>
              </a:rPr>
              <a:t>Developer</a:t>
            </a:r>
            <a:endParaRPr lang="de-DE">
              <a:solidFill>
                <a:srgbClr val="145C6B"/>
              </a:solidFill>
              <a:latin typeface="Quantico"/>
            </a:endParaRPr>
          </a:p>
          <a:p>
            <a:endParaRPr lang="en-US">
              <a:solidFill>
                <a:srgbClr val="145C6B"/>
              </a:solidFill>
              <a:latin typeface="Quantico"/>
              <a:cs typeface="Quantico"/>
            </a:endParaRPr>
          </a:p>
        </p:txBody>
      </p:sp>
    </p:spTree>
    <p:extLst>
      <p:ext uri="{BB962C8B-B14F-4D97-AF65-F5344CB8AC3E}">
        <p14:creationId xmlns:p14="http://schemas.microsoft.com/office/powerpoint/2010/main" val="1871657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A00CD-69F6-9645-A47C-103BCCCE6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3" y="95670"/>
            <a:ext cx="3530392" cy="96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B190D9-88AB-42B5-9E90-B54FC5A0A434}"/>
              </a:ext>
            </a:extLst>
          </p:cNvPr>
          <p:cNvSpPr txBox="1"/>
          <p:nvPr/>
        </p:nvSpPr>
        <p:spPr>
          <a:xfrm rot="-5400000">
            <a:off x="-1577508" y="3102447"/>
            <a:ext cx="361725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45C6B"/>
                </a:solidFill>
                <a:latin typeface="Quantico"/>
                <a:cs typeface="Quantico"/>
              </a:rPr>
              <a:t>Jan Moormann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96818-E12D-A04B-914D-A6A838979A89}"/>
              </a:ext>
            </a:extLst>
          </p:cNvPr>
          <p:cNvSpPr txBox="1"/>
          <p:nvPr/>
        </p:nvSpPr>
        <p:spPr>
          <a:xfrm>
            <a:off x="95063" y="1055503"/>
            <a:ext cx="135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/>
                </a:solidFill>
                <a:latin typeface="Quantico"/>
                <a:cs typeface="Quantico"/>
              </a:rPr>
              <a:t>Since 2021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F956EC-48A2-46E9-9066-BA2EBAEACFED}"/>
              </a:ext>
            </a:extLst>
          </p:cNvPr>
          <p:cNvSpPr txBox="1"/>
          <p:nvPr/>
        </p:nvSpPr>
        <p:spPr>
          <a:xfrm rot="-5400000">
            <a:off x="-1181629" y="3071669"/>
            <a:ext cx="361725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">
                <a:solidFill>
                  <a:srgbClr val="145C6B"/>
                </a:solidFill>
                <a:latin typeface="Quantico"/>
                <a:sym typeface="Titillium Web"/>
              </a:rPr>
              <a:t>Junior Backend</a:t>
            </a:r>
            <a:r>
              <a:rPr lang="en">
                <a:solidFill>
                  <a:schemeClr val="tx1"/>
                </a:solidFill>
                <a:latin typeface="Titillium Web"/>
                <a:sym typeface="Titillium Web"/>
              </a:rPr>
              <a:t> </a:t>
            </a:r>
            <a:r>
              <a:rPr lang="en">
                <a:solidFill>
                  <a:srgbClr val="145C6B"/>
                </a:solidFill>
                <a:latin typeface="Quantico"/>
                <a:sym typeface="Titillium Web"/>
              </a:rPr>
              <a:t>Developer</a:t>
            </a:r>
            <a:endParaRPr lang="de-DE">
              <a:solidFill>
                <a:srgbClr val="145C6B"/>
              </a:solidFill>
              <a:latin typeface="Quantico"/>
            </a:endParaRPr>
          </a:p>
          <a:p>
            <a:endParaRPr lang="en-US">
              <a:solidFill>
                <a:srgbClr val="145C6B"/>
              </a:solidFill>
              <a:latin typeface="Quantico"/>
              <a:cs typeface="Quantico"/>
            </a:endParaRPr>
          </a:p>
        </p:txBody>
      </p:sp>
    </p:spTree>
    <p:extLst>
      <p:ext uri="{BB962C8B-B14F-4D97-AF65-F5344CB8AC3E}">
        <p14:creationId xmlns:p14="http://schemas.microsoft.com/office/powerpoint/2010/main" val="1293178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&lt;h2&gt; Roadmap &lt;/h2&gt;</a:t>
            </a:r>
            <a:endParaRPr/>
          </a:p>
        </p:txBody>
      </p:sp>
      <p:sp>
        <p:nvSpPr>
          <p:cNvPr id="431" name="Google Shape;431;p4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4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3" name="Google Shape;433;p40"/>
          <p:cNvGrpSpPr/>
          <p:nvPr/>
        </p:nvGrpSpPr>
        <p:grpSpPr>
          <a:xfrm>
            <a:off x="1786339" y="1862306"/>
            <a:ext cx="538448" cy="543095"/>
            <a:chOff x="1786339" y="1703401"/>
            <a:chExt cx="473400" cy="473400"/>
          </a:xfrm>
        </p:grpSpPr>
        <p:sp>
          <p:nvSpPr>
            <p:cNvPr id="434" name="Google Shape;434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1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436" name="Google Shape;436;p40"/>
          <p:cNvGrpSpPr/>
          <p:nvPr/>
        </p:nvGrpSpPr>
        <p:grpSpPr>
          <a:xfrm>
            <a:off x="3814414" y="1866953"/>
            <a:ext cx="538448" cy="538448"/>
            <a:chOff x="3814414" y="1703401"/>
            <a:chExt cx="473400" cy="473400"/>
          </a:xfrm>
        </p:grpSpPr>
        <p:sp>
          <p:nvSpPr>
            <p:cNvPr id="437" name="Google Shape;437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3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439" name="Google Shape;439;p40"/>
          <p:cNvGrpSpPr/>
          <p:nvPr/>
        </p:nvGrpSpPr>
        <p:grpSpPr>
          <a:xfrm>
            <a:off x="5920669" y="1949775"/>
            <a:ext cx="377455" cy="377455"/>
            <a:chOff x="5911817" y="1772729"/>
            <a:chExt cx="334744" cy="334744"/>
          </a:xfrm>
        </p:grpSpPr>
        <p:sp>
          <p:nvSpPr>
            <p:cNvPr id="440" name="Google Shape;440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41" name="Google Shape;441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5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442" name="Google Shape;442;p40"/>
          <p:cNvGrpSpPr/>
          <p:nvPr/>
        </p:nvGrpSpPr>
        <p:grpSpPr>
          <a:xfrm>
            <a:off x="6880814" y="3804900"/>
            <a:ext cx="533802" cy="533802"/>
            <a:chOff x="6880814" y="3576300"/>
            <a:chExt cx="473400" cy="473400"/>
          </a:xfrm>
        </p:grpSpPr>
        <p:sp>
          <p:nvSpPr>
            <p:cNvPr id="443" name="Google Shape;443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44" name="Google Shape;444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6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445" name="Google Shape;445;p40"/>
          <p:cNvGrpSpPr/>
          <p:nvPr/>
        </p:nvGrpSpPr>
        <p:grpSpPr>
          <a:xfrm>
            <a:off x="4852739" y="3804900"/>
            <a:ext cx="533802" cy="533802"/>
            <a:chOff x="4852739" y="3576300"/>
            <a:chExt cx="473400" cy="473400"/>
          </a:xfrm>
        </p:grpSpPr>
        <p:sp>
          <p:nvSpPr>
            <p:cNvPr id="446" name="Google Shape;446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47" name="Google Shape;447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4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448" name="Google Shape;448;p40"/>
          <p:cNvGrpSpPr/>
          <p:nvPr/>
        </p:nvGrpSpPr>
        <p:grpSpPr>
          <a:xfrm>
            <a:off x="2824664" y="3804900"/>
            <a:ext cx="538448" cy="533802"/>
            <a:chOff x="2824664" y="3576300"/>
            <a:chExt cx="473400" cy="473400"/>
          </a:xfrm>
        </p:grpSpPr>
        <p:sp>
          <p:nvSpPr>
            <p:cNvPr id="449" name="Google Shape;449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50" name="Google Shape;450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2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451" name="Google Shape;451;p40"/>
          <p:cNvSpPr txBox="1"/>
          <p:nvPr/>
        </p:nvSpPr>
        <p:spPr>
          <a:xfrm>
            <a:off x="137985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tillium Web"/>
                <a:sym typeface="Titillium Web"/>
              </a:rPr>
              <a:t>Kick-Off</a:t>
            </a:r>
            <a:endParaRPr lang="de-DE">
              <a:solidFill>
                <a:schemeClr val="lt1"/>
              </a:solidFill>
            </a:endParaRPr>
          </a:p>
        </p:txBody>
      </p:sp>
      <p:sp>
        <p:nvSpPr>
          <p:cNvPr id="452" name="Google Shape;452;p40"/>
          <p:cNvSpPr txBox="1"/>
          <p:nvPr/>
        </p:nvSpPr>
        <p:spPr>
          <a:xfrm>
            <a:off x="3377205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 </a:t>
            </a:r>
            <a:r>
              <a:rPr lang="en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Planning</a:t>
            </a:r>
            <a:endParaRPr lang="de-DE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</p:txBody>
      </p:sp>
      <p:sp>
        <p:nvSpPr>
          <p:cNvPr id="453" name="Google Shape;453;p40"/>
          <p:cNvSpPr txBox="1"/>
          <p:nvPr/>
        </p:nvSpPr>
        <p:spPr>
          <a:xfrm>
            <a:off x="543601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de-D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 Weekly 2</a:t>
            </a:r>
            <a:endParaRPr lang="de-DE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</p:txBody>
      </p:sp>
      <p:sp>
        <p:nvSpPr>
          <p:cNvPr id="454" name="Google Shape;454;p40"/>
          <p:cNvSpPr txBox="1"/>
          <p:nvPr/>
        </p:nvSpPr>
        <p:spPr>
          <a:xfrm>
            <a:off x="241817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>
                <a:solidFill>
                  <a:schemeClr val="lt1"/>
                </a:solidFill>
                <a:latin typeface="Titillium Web"/>
                <a:sym typeface="Titillium Web"/>
              </a:rPr>
              <a:t>Product Workshop</a:t>
            </a:r>
            <a:endParaRPr lang="de-DE">
              <a:solidFill>
                <a:schemeClr val="lt1"/>
              </a:solidFill>
            </a:endParaRPr>
          </a:p>
        </p:txBody>
      </p:sp>
      <p:sp>
        <p:nvSpPr>
          <p:cNvPr id="455" name="Google Shape;455;p40"/>
          <p:cNvSpPr txBox="1"/>
          <p:nvPr/>
        </p:nvSpPr>
        <p:spPr>
          <a:xfrm>
            <a:off x="444625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Weekly 1</a:t>
            </a:r>
          </a:p>
        </p:txBody>
      </p:sp>
      <p:sp>
        <p:nvSpPr>
          <p:cNvPr id="456" name="Google Shape;456;p40"/>
          <p:cNvSpPr txBox="1"/>
          <p:nvPr/>
        </p:nvSpPr>
        <p:spPr>
          <a:xfrm>
            <a:off x="647433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tillium Web"/>
                <a:sym typeface="Titillium Web"/>
              </a:rPr>
              <a:t>Review</a:t>
            </a:r>
            <a:endParaRPr lang="de-DE">
              <a:solidFill>
                <a:schemeClr val="lt1"/>
              </a:solidFill>
            </a:endParaRPr>
          </a:p>
        </p:txBody>
      </p:sp>
      <p:sp>
        <p:nvSpPr>
          <p:cNvPr id="31" name="Google Shape;453;p40">
            <a:extLst>
              <a:ext uri="{FF2B5EF4-FFF2-40B4-BE49-F238E27FC236}">
                <a16:creationId xmlns:a16="http://schemas.microsoft.com/office/drawing/2014/main" id="{E10617F5-548F-4E06-AEA0-001B04A8F98C}"/>
              </a:ext>
            </a:extLst>
          </p:cNvPr>
          <p:cNvSpPr txBox="1"/>
          <p:nvPr/>
        </p:nvSpPr>
        <p:spPr>
          <a:xfrm>
            <a:off x="7800999" y="1984079"/>
            <a:ext cx="1435082" cy="421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de-DE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Retrospective</a:t>
            </a:r>
            <a:endParaRPr lang="de-DE" err="1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</p:txBody>
      </p:sp>
      <p:sp>
        <p:nvSpPr>
          <p:cNvPr id="3" name="Gleichschenkliges Dreieck 2">
            <a:extLst>
              <a:ext uri="{FF2B5EF4-FFF2-40B4-BE49-F238E27FC236}">
                <a16:creationId xmlns:a16="http://schemas.microsoft.com/office/drawing/2014/main" id="{AE1EA752-AAC6-4B84-9F3A-DF68D9A19A44}"/>
              </a:ext>
            </a:extLst>
          </p:cNvPr>
          <p:cNvSpPr/>
          <p:nvPr/>
        </p:nvSpPr>
        <p:spPr>
          <a:xfrm rot="5400000">
            <a:off x="8392946" y="1675470"/>
            <a:ext cx="362415" cy="315951"/>
          </a:xfrm>
          <a:prstGeom prst="triangl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9D169E3-A47A-4FFB-8179-9045FC25CE32}"/>
              </a:ext>
            </a:extLst>
          </p:cNvPr>
          <p:cNvSpPr/>
          <p:nvPr/>
        </p:nvSpPr>
        <p:spPr>
          <a:xfrm flipH="1">
            <a:off x="8402210" y="1653400"/>
            <a:ext cx="27878" cy="506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AC70CE6-9B29-8049-B532-BC54E5DE2C76}"/>
              </a:ext>
            </a:extLst>
          </p:cNvPr>
          <p:cNvSpPr/>
          <p:nvPr/>
        </p:nvSpPr>
        <p:spPr>
          <a:xfrm>
            <a:off x="3468844" y="1454836"/>
            <a:ext cx="1201022" cy="115371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93614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A00CD-69F6-9645-A47C-103BCCCE6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3" y="95670"/>
            <a:ext cx="3530392" cy="96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B190D9-88AB-42B5-9E90-B54FC5A0A434}"/>
              </a:ext>
            </a:extLst>
          </p:cNvPr>
          <p:cNvSpPr txBox="1"/>
          <p:nvPr/>
        </p:nvSpPr>
        <p:spPr>
          <a:xfrm rot="-5400000">
            <a:off x="-1577508" y="3102447"/>
            <a:ext cx="361725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45C6B"/>
                </a:solidFill>
                <a:latin typeface="Quantico"/>
                <a:cs typeface="Quantico"/>
              </a:rPr>
              <a:t>Sophia Bühl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96818-E12D-A04B-914D-A6A838979A89}"/>
              </a:ext>
            </a:extLst>
          </p:cNvPr>
          <p:cNvSpPr txBox="1"/>
          <p:nvPr/>
        </p:nvSpPr>
        <p:spPr>
          <a:xfrm>
            <a:off x="95063" y="1055503"/>
            <a:ext cx="135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/>
                </a:solidFill>
                <a:latin typeface="Quantico"/>
                <a:cs typeface="Quantico"/>
              </a:rPr>
              <a:t>Since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CBD7F0-B1EC-4B16-B44C-C6CED4D25EC4}"/>
              </a:ext>
            </a:extLst>
          </p:cNvPr>
          <p:cNvSpPr txBox="1"/>
          <p:nvPr/>
        </p:nvSpPr>
        <p:spPr>
          <a:xfrm rot="-5400000">
            <a:off x="-1096962" y="2963947"/>
            <a:ext cx="361725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">
                <a:solidFill>
                  <a:srgbClr val="145C6B"/>
                </a:solidFill>
                <a:latin typeface="Quantico"/>
                <a:sym typeface="Titillium Web"/>
              </a:rPr>
              <a:t>UX and Frontend Designer, </a:t>
            </a:r>
          </a:p>
          <a:p>
            <a:r>
              <a:rPr lang="en">
                <a:solidFill>
                  <a:srgbClr val="145C6B"/>
                </a:solidFill>
                <a:latin typeface="Quantico"/>
                <a:sym typeface="Titillium Web"/>
              </a:rPr>
              <a:t>Senior Developer</a:t>
            </a:r>
            <a:endParaRPr lang="de-DE">
              <a:solidFill>
                <a:srgbClr val="145C6B"/>
              </a:solidFill>
              <a:latin typeface="Quantico"/>
            </a:endParaRPr>
          </a:p>
          <a:p>
            <a:endParaRPr lang="en-US">
              <a:solidFill>
                <a:srgbClr val="145C6B"/>
              </a:solidFill>
              <a:latin typeface="Quantico"/>
            </a:endParaRPr>
          </a:p>
        </p:txBody>
      </p:sp>
    </p:spTree>
    <p:extLst>
      <p:ext uri="{BB962C8B-B14F-4D97-AF65-F5344CB8AC3E}">
        <p14:creationId xmlns:p14="http://schemas.microsoft.com/office/powerpoint/2010/main" val="17057993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A00CD-69F6-9645-A47C-103BCCCE6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3" y="95670"/>
            <a:ext cx="3530392" cy="96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B190D9-88AB-42B5-9E90-B54FC5A0A434}"/>
              </a:ext>
            </a:extLst>
          </p:cNvPr>
          <p:cNvSpPr txBox="1"/>
          <p:nvPr/>
        </p:nvSpPr>
        <p:spPr>
          <a:xfrm rot="-5400000">
            <a:off x="-1577508" y="3102447"/>
            <a:ext cx="361725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45C6B"/>
                </a:solidFill>
                <a:latin typeface="Quantico"/>
                <a:cs typeface="Quantico"/>
              </a:rPr>
              <a:t>Lea Mayer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96818-E12D-A04B-914D-A6A838979A89}"/>
              </a:ext>
            </a:extLst>
          </p:cNvPr>
          <p:cNvSpPr txBox="1"/>
          <p:nvPr/>
        </p:nvSpPr>
        <p:spPr>
          <a:xfrm>
            <a:off x="95063" y="1055503"/>
            <a:ext cx="135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/>
                </a:solidFill>
                <a:latin typeface="Quantico"/>
                <a:cs typeface="Quantico"/>
              </a:rPr>
              <a:t>Since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CBD7F0-B1EC-4B16-B44C-C6CED4D25EC4}"/>
              </a:ext>
            </a:extLst>
          </p:cNvPr>
          <p:cNvSpPr txBox="1"/>
          <p:nvPr/>
        </p:nvSpPr>
        <p:spPr>
          <a:xfrm rot="-5400000">
            <a:off x="-1300162" y="3175188"/>
            <a:ext cx="361725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145C6B"/>
                </a:solidFill>
                <a:latin typeface="Quantico"/>
                <a:cs typeface="Quantico"/>
              </a:rPr>
              <a:t>Project Manager</a:t>
            </a:r>
          </a:p>
        </p:txBody>
      </p:sp>
    </p:spTree>
    <p:extLst>
      <p:ext uri="{BB962C8B-B14F-4D97-AF65-F5344CB8AC3E}">
        <p14:creationId xmlns:p14="http://schemas.microsoft.com/office/powerpoint/2010/main" val="18517372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&lt;h1&gt; </a:t>
            </a:r>
            <a:r>
              <a:rPr lang="en"/>
              <a:t>Pitch Takeaways </a:t>
            </a:r>
            <a:r>
              <a:rPr lang="en" sz="3200"/>
              <a:t>&lt;/h1&gt;</a:t>
            </a:r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Anforderungen</a:t>
            </a:r>
            <a:r>
              <a:rPr lang="en"/>
              <a:t> </a:t>
            </a:r>
            <a:r>
              <a:rPr lang="en" err="1"/>
              <a:t>aus</a:t>
            </a:r>
            <a:r>
              <a:rPr lang="en"/>
              <a:t> dem </a:t>
            </a:r>
            <a:r>
              <a:rPr lang="en" err="1"/>
              <a:t>Startgespräch</a:t>
            </a:r>
            <a:r>
              <a:rPr lang="en"/>
              <a:t> </a:t>
            </a:r>
            <a:endParaRPr/>
          </a:p>
        </p:txBody>
      </p:sp>
      <p:grpSp>
        <p:nvGrpSpPr>
          <p:cNvPr id="5" name="Google Shape;672;p48">
            <a:extLst>
              <a:ext uri="{FF2B5EF4-FFF2-40B4-BE49-F238E27FC236}">
                <a16:creationId xmlns:a16="http://schemas.microsoft.com/office/drawing/2014/main" id="{A4911C8C-6FF0-DD47-815B-799FEE6E8A27}"/>
              </a:ext>
            </a:extLst>
          </p:cNvPr>
          <p:cNvGrpSpPr/>
          <p:nvPr/>
        </p:nvGrpSpPr>
        <p:grpSpPr>
          <a:xfrm>
            <a:off x="1168146" y="1556178"/>
            <a:ext cx="342903" cy="447293"/>
            <a:chOff x="590250" y="244200"/>
            <a:chExt cx="407975" cy="532175"/>
          </a:xfrm>
        </p:grpSpPr>
        <p:sp>
          <p:nvSpPr>
            <p:cNvPr id="6" name="Google Shape;673;p48">
              <a:extLst>
                <a:ext uri="{FF2B5EF4-FFF2-40B4-BE49-F238E27FC236}">
                  <a16:creationId xmlns:a16="http://schemas.microsoft.com/office/drawing/2014/main" id="{C52B3FBC-D99C-AE48-B6FD-902220B23EA6}"/>
                </a:ext>
              </a:extLst>
            </p:cNvPr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74;p48">
              <a:extLst>
                <a:ext uri="{FF2B5EF4-FFF2-40B4-BE49-F238E27FC236}">
                  <a16:creationId xmlns:a16="http://schemas.microsoft.com/office/drawing/2014/main" id="{623135E9-72CA-6E41-BDB5-29534AEB7B99}"/>
                </a:ext>
              </a:extLst>
            </p:cNvPr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75;p48">
              <a:extLst>
                <a:ext uri="{FF2B5EF4-FFF2-40B4-BE49-F238E27FC236}">
                  <a16:creationId xmlns:a16="http://schemas.microsoft.com/office/drawing/2014/main" id="{53319BB7-62DD-0244-9445-F1BCE5A54DEF}"/>
                </a:ext>
              </a:extLst>
            </p:cNvPr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76;p48">
              <a:extLst>
                <a:ext uri="{FF2B5EF4-FFF2-40B4-BE49-F238E27FC236}">
                  <a16:creationId xmlns:a16="http://schemas.microsoft.com/office/drawing/2014/main" id="{703B6E9B-F825-1946-989A-F23A666A5CE7}"/>
                </a:ext>
              </a:extLst>
            </p:cNvPr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77;p48">
              <a:extLst>
                <a:ext uri="{FF2B5EF4-FFF2-40B4-BE49-F238E27FC236}">
                  <a16:creationId xmlns:a16="http://schemas.microsoft.com/office/drawing/2014/main" id="{F64819D5-DDB0-7546-BDDD-41D77AB6993A}"/>
                </a:ext>
              </a:extLst>
            </p:cNvPr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78;p48">
              <a:extLst>
                <a:ext uri="{FF2B5EF4-FFF2-40B4-BE49-F238E27FC236}">
                  <a16:creationId xmlns:a16="http://schemas.microsoft.com/office/drawing/2014/main" id="{347BB3CB-C4CC-894E-9667-0B2ADC2FA750}"/>
                </a:ext>
              </a:extLst>
            </p:cNvPr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79;p48">
              <a:extLst>
                <a:ext uri="{FF2B5EF4-FFF2-40B4-BE49-F238E27FC236}">
                  <a16:creationId xmlns:a16="http://schemas.microsoft.com/office/drawing/2014/main" id="{FC7AE203-08E1-2E46-BFD9-ED9FFF23A7D8}"/>
                </a:ext>
              </a:extLst>
            </p:cNvPr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80;p48">
              <a:extLst>
                <a:ext uri="{FF2B5EF4-FFF2-40B4-BE49-F238E27FC236}">
                  <a16:creationId xmlns:a16="http://schemas.microsoft.com/office/drawing/2014/main" id="{C3C950DB-75D2-5C45-B387-A39B620603A8}"/>
                </a:ext>
              </a:extLst>
            </p:cNvPr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81;p48">
              <a:extLst>
                <a:ext uri="{FF2B5EF4-FFF2-40B4-BE49-F238E27FC236}">
                  <a16:creationId xmlns:a16="http://schemas.microsoft.com/office/drawing/2014/main" id="{E52BBBF3-11BC-4742-94C2-0101B5479BEE}"/>
                </a:ext>
              </a:extLst>
            </p:cNvPr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82;p48">
              <a:extLst>
                <a:ext uri="{FF2B5EF4-FFF2-40B4-BE49-F238E27FC236}">
                  <a16:creationId xmlns:a16="http://schemas.microsoft.com/office/drawing/2014/main" id="{1BCDA8BC-69BB-CE4A-A80B-0E2966D8EF34}"/>
                </a:ext>
              </a:extLst>
            </p:cNvPr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83;p48">
              <a:extLst>
                <a:ext uri="{FF2B5EF4-FFF2-40B4-BE49-F238E27FC236}">
                  <a16:creationId xmlns:a16="http://schemas.microsoft.com/office/drawing/2014/main" id="{6CCBA729-FF52-C64A-AB78-E24D5A033EC2}"/>
                </a:ext>
              </a:extLst>
            </p:cNvPr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84;p48">
              <a:extLst>
                <a:ext uri="{FF2B5EF4-FFF2-40B4-BE49-F238E27FC236}">
                  <a16:creationId xmlns:a16="http://schemas.microsoft.com/office/drawing/2014/main" id="{48CE305C-A76A-9045-9749-94FC5F13664C}"/>
                </a:ext>
              </a:extLst>
            </p:cNvPr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5;p48">
              <a:extLst>
                <a:ext uri="{FF2B5EF4-FFF2-40B4-BE49-F238E27FC236}">
                  <a16:creationId xmlns:a16="http://schemas.microsoft.com/office/drawing/2014/main" id="{742FAD58-DB54-2243-A6F4-D36ED9E0B448}"/>
                </a:ext>
              </a:extLst>
            </p:cNvPr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86;p48">
              <a:extLst>
                <a:ext uri="{FF2B5EF4-FFF2-40B4-BE49-F238E27FC236}">
                  <a16:creationId xmlns:a16="http://schemas.microsoft.com/office/drawing/2014/main" id="{D4AF6C36-5686-1349-BD84-D61605CDD712}"/>
                </a:ext>
              </a:extLst>
            </p:cNvPr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190548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&lt;h2&gt; Pitch Takeaways &lt;/h2&gt;</a:t>
            </a:r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xfrm>
            <a:off x="975274" y="1575125"/>
            <a:ext cx="6983663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de-DE" b="1" u="sng" dirty="0"/>
              <a:t>Anforderungen</a:t>
            </a:r>
          </a:p>
          <a:p>
            <a:pPr marL="342900" indent="-342900"/>
            <a:r>
              <a:rPr lang="de-DE" dirty="0"/>
              <a:t>Anbindung der API für Erstellung von Angebot</a:t>
            </a:r>
          </a:p>
          <a:p>
            <a:pPr marL="342900" indent="-342900"/>
            <a:r>
              <a:rPr lang="de-DE" dirty="0"/>
              <a:t>Performantes System</a:t>
            </a:r>
          </a:p>
          <a:p>
            <a:pPr marL="342900" indent="-342900"/>
            <a:r>
              <a:rPr lang="de-DE" dirty="0"/>
              <a:t>Möglichkeit Sprachen und Währungen verwenden zu können</a:t>
            </a:r>
          </a:p>
          <a:p>
            <a:pPr marL="342900" indent="-342900"/>
            <a:r>
              <a:rPr lang="de-DE" dirty="0"/>
              <a:t>Dokumentation von Architektur und Infrastruktur</a:t>
            </a:r>
          </a:p>
          <a:p>
            <a:pPr marL="342900" indent="-342900"/>
            <a:r>
              <a:rPr lang="de-DE" dirty="0"/>
              <a:t>Erfüllung der Rechtliche Anforderungen </a:t>
            </a:r>
          </a:p>
          <a:p>
            <a:pPr marL="342900" indent="-342900"/>
            <a:r>
              <a:rPr lang="de-DE" dirty="0"/>
              <a:t>Nachhaltigkeit</a:t>
            </a:r>
          </a:p>
          <a:p>
            <a:pPr marL="342900" indent="-342900"/>
            <a:endParaRPr lang="en"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CF3CD1-B9BE-0642-BEC6-C9234C7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&lt;h2&gt; Pitch </a:t>
            </a:r>
            <a:r>
              <a:rPr lang="de-DE" err="1"/>
              <a:t>Takeaways</a:t>
            </a:r>
            <a:r>
              <a:rPr lang="de-DE"/>
              <a:t> &lt;/h2&gt;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2A13E8-B60E-1346-A337-B582B0DBA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2000" b="1" u="sng" dirty="0"/>
              <a:t>Design</a:t>
            </a:r>
          </a:p>
          <a:p>
            <a:pPr marL="342900" indent="-342900"/>
            <a:r>
              <a:rPr lang="de-DE" sz="2000" dirty="0"/>
              <a:t>Farbkonzept einhalten</a:t>
            </a:r>
          </a:p>
          <a:p>
            <a:pPr marL="342900" indent="-342900"/>
            <a:r>
              <a:rPr lang="de-DE" sz="2000" dirty="0"/>
              <a:t>Logo einbinden</a:t>
            </a:r>
          </a:p>
          <a:p>
            <a:pPr marL="342900" indent="-342900"/>
            <a:r>
              <a:rPr lang="de-DE" sz="2000" dirty="0"/>
              <a:t>Vermittlung von Nachhaltigkeit</a:t>
            </a:r>
            <a:endParaRPr lang="en" sz="2000" dirty="0"/>
          </a:p>
          <a:p>
            <a:pPr marL="7620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071F60-821D-9540-8D2B-F0C91F7A37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5636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de-DE"/>
              <a:t>&lt;h2&gt; Agenda &lt;/h2&gt;</a:t>
            </a:r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975250" y="1458867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de-DE" sz="2800" dirty="0" err="1"/>
              <a:t>About</a:t>
            </a:r>
            <a:r>
              <a:rPr lang="de-DE" sz="2800" dirty="0"/>
              <a:t> </a:t>
            </a:r>
            <a:r>
              <a:rPr lang="de-DE" sz="2800" dirty="0" err="1"/>
              <a:t>us</a:t>
            </a:r>
            <a:endParaRPr sz="2800" dirty="0"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de-DE" sz="2800" dirty="0" err="1"/>
              <a:t>Product</a:t>
            </a:r>
            <a:r>
              <a:rPr lang="de-DE" sz="2800" dirty="0"/>
              <a:t> </a:t>
            </a:r>
            <a:r>
              <a:rPr lang="de-DE" sz="2800" dirty="0" err="1"/>
              <a:t>Concept</a:t>
            </a:r>
            <a:endParaRPr lang="de-DE" sz="2800" dirty="0"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de-DE" sz="2800" dirty="0" err="1"/>
              <a:t>Advanced</a:t>
            </a:r>
            <a:r>
              <a:rPr lang="de-DE" sz="2800" dirty="0"/>
              <a:t> Features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de-DE" sz="2800" dirty="0"/>
              <a:t>Next </a:t>
            </a:r>
            <a:r>
              <a:rPr lang="de-DE" sz="2800" dirty="0" err="1"/>
              <a:t>steps</a:t>
            </a:r>
            <a:endParaRPr lang="de-DE" sz="2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651641" y="1695925"/>
            <a:ext cx="7517009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&lt;h1&gt; </a:t>
            </a:r>
            <a:r>
              <a:rPr lang="en"/>
              <a:t>About closing&lt;/tag&gt; </a:t>
            </a:r>
            <a:r>
              <a:rPr lang="en" sz="3200"/>
              <a:t>&lt;/h1&gt;</a:t>
            </a:r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Agentur für</a:t>
            </a:r>
            <a:r>
              <a:rPr lang="en" dirty="0"/>
              <a:t> </a:t>
            </a:r>
            <a:r>
              <a:rPr lang="en" dirty="0" err="1"/>
              <a:t>Webprogrammierung</a:t>
            </a:r>
            <a:r>
              <a:rPr lang="en" dirty="0"/>
              <a:t> &amp; Design </a:t>
            </a:r>
            <a:endParaRPr dirty="0"/>
          </a:p>
        </p:txBody>
      </p:sp>
      <p:sp>
        <p:nvSpPr>
          <p:cNvPr id="7" name="Google Shape;814;p48">
            <a:extLst>
              <a:ext uri="{FF2B5EF4-FFF2-40B4-BE49-F238E27FC236}">
                <a16:creationId xmlns:a16="http://schemas.microsoft.com/office/drawing/2014/main" id="{E25E161F-FAC8-804F-91C6-23D25EF47911}"/>
              </a:ext>
            </a:extLst>
          </p:cNvPr>
          <p:cNvSpPr/>
          <p:nvPr/>
        </p:nvSpPr>
        <p:spPr>
          <a:xfrm>
            <a:off x="1170651" y="1610162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313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61" name="Google Shape;561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&lt;h2&gt; Team since 2020 &lt;/h2&gt;</a:t>
            </a:r>
            <a:endParaRPr lang="de-DE"/>
          </a:p>
        </p:txBody>
      </p:sp>
      <p:pic>
        <p:nvPicPr>
          <p:cNvPr id="563" name="Google Shape;563;p45"/>
          <p:cNvPicPr preferRelativeResize="0"/>
          <p:nvPr/>
        </p:nvPicPr>
        <p:blipFill>
          <a:blip r:embed="rId3"/>
          <a:srcRect/>
          <a:stretch/>
        </p:blipFill>
        <p:spPr>
          <a:xfrm>
            <a:off x="315469" y="1760776"/>
            <a:ext cx="1465200" cy="146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4" name="Google Shape;564;p45"/>
          <p:cNvSpPr txBox="1"/>
          <p:nvPr/>
        </p:nvSpPr>
        <p:spPr>
          <a:xfrm>
            <a:off x="362231" y="3390846"/>
            <a:ext cx="1465200" cy="1112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Lea Mayer</a:t>
            </a:r>
            <a:endParaRPr lang="de-DE" sz="8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algn="ctr"/>
            <a:r>
              <a:rPr lang="en" sz="800" dirty="0">
                <a:solidFill>
                  <a:schemeClr val="lt1"/>
                </a:solidFill>
                <a:latin typeface="Titillium Web"/>
                <a:sym typeface="Titillium Web"/>
              </a:rPr>
              <a:t>Project </a:t>
            </a:r>
            <a:r>
              <a:rPr lang="de-DE" sz="800" dirty="0">
                <a:solidFill>
                  <a:schemeClr val="lt1"/>
                </a:solidFill>
                <a:latin typeface="Titillium Web"/>
                <a:sym typeface="Titillium Web"/>
              </a:rPr>
              <a:t>Manager</a:t>
            </a:r>
            <a:endParaRPr lang="de-DE" dirty="0"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Business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Informatics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b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Science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„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Your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most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unhappy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customer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is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your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greatest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source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of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learning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“</a:t>
            </a:r>
            <a:endParaRPr lang="de-DE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65" name="Google Shape;565;p45"/>
          <p:cNvPicPr preferRelativeResize="0"/>
          <p:nvPr/>
        </p:nvPicPr>
        <p:blipFill>
          <a:blip r:embed="rId4"/>
          <a:srcRect/>
          <a:stretch/>
        </p:blipFill>
        <p:spPr>
          <a:xfrm>
            <a:off x="2077395" y="1760776"/>
            <a:ext cx="1465200" cy="146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6" name="Google Shape;566;p45"/>
          <p:cNvSpPr txBox="1"/>
          <p:nvPr/>
        </p:nvSpPr>
        <p:spPr>
          <a:xfrm>
            <a:off x="2077693" y="3390846"/>
            <a:ext cx="1465200" cy="1059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Julian Erath</a:t>
            </a:r>
            <a:br>
              <a:rPr lang="en" dirty="0">
                <a:latin typeface="Titillium Web"/>
                <a:ea typeface="Titillium Web"/>
                <a:cs typeface="Titillium Web"/>
              </a:rPr>
            </a:br>
            <a:r>
              <a:rPr lang="en" sz="8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Scrum Master</a:t>
            </a:r>
            <a:endParaRPr lang="de-DE" sz="800" dirty="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algn="ctr">
              <a:spcBef>
                <a:spcPts val="400"/>
              </a:spcBef>
            </a:pP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Business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Informatics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 </a:t>
            </a:r>
            <a:b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Science</a:t>
            </a:r>
            <a:endParaRPr lang="de-DE" sz="900" dirty="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algn="ctr">
              <a:spcBef>
                <a:spcPts val="400"/>
              </a:spcBef>
            </a:pPr>
            <a:r>
              <a:rPr lang="de-DE" sz="900" dirty="0">
                <a:solidFill>
                  <a:schemeClr val="lt1"/>
                </a:solidFill>
                <a:latin typeface="Titillium Web"/>
                <a:sym typeface="Titillium Web"/>
              </a:rPr>
              <a:t>"The Master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sym typeface="Titillium Web"/>
              </a:rPr>
              <a:t>of</a:t>
            </a:r>
            <a:r>
              <a:rPr lang="de-DE" sz="900" dirty="0">
                <a:solidFill>
                  <a:schemeClr val="lt1"/>
                </a:solidFill>
                <a:latin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sym typeface="Titillium Web"/>
              </a:rPr>
              <a:t>Scrum</a:t>
            </a:r>
            <a:r>
              <a:rPr lang="de-DE" sz="900" dirty="0">
                <a:solidFill>
                  <a:schemeClr val="lt1"/>
                </a:solidFill>
                <a:latin typeface="Titillium Web"/>
                <a:sym typeface="Titillium Web"/>
              </a:rPr>
              <a:t> Desaster"</a:t>
            </a:r>
            <a:endParaRPr lang="de-DE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67" name="Google Shape;567;p45"/>
          <p:cNvPicPr preferRelativeResize="0"/>
          <p:nvPr/>
        </p:nvPicPr>
        <p:blipFill>
          <a:blip r:embed="rId5"/>
          <a:srcRect/>
          <a:stretch/>
        </p:blipFill>
        <p:spPr>
          <a:xfrm>
            <a:off x="5601911" y="1760777"/>
            <a:ext cx="1465200" cy="146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8" name="Google Shape;568;p45"/>
          <p:cNvSpPr txBox="1"/>
          <p:nvPr/>
        </p:nvSpPr>
        <p:spPr>
          <a:xfrm>
            <a:off x="3840581" y="3382724"/>
            <a:ext cx="1465200" cy="118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Jonathan </a:t>
            </a:r>
            <a:r>
              <a:rPr lang="en" sz="1200" b="1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Baß</a:t>
            </a:r>
            <a:endParaRPr lang="de-DE" sz="8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Titillium Web"/>
                <a:sym typeface="Titillium Web"/>
              </a:rPr>
              <a:t>Chief Senior Developer</a:t>
            </a:r>
            <a:endParaRPr lang="de-DE" dirty="0"/>
          </a:p>
          <a:p>
            <a:pPr lvl="0" algn="ctr">
              <a:spcBef>
                <a:spcPts val="400"/>
              </a:spcBef>
            </a:pP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Business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Informatics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b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Science</a:t>
            </a:r>
          </a:p>
          <a:p>
            <a:pPr algn="ctr">
              <a:spcBef>
                <a:spcPts val="400"/>
              </a:spcBef>
            </a:pP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„As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long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as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project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isn‘t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finished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,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it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was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succesful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and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not at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same time“</a:t>
            </a:r>
          </a:p>
          <a:p>
            <a:pPr lvl="0" algn="ctr">
              <a:spcBef>
                <a:spcPts val="400"/>
              </a:spcBef>
            </a:pPr>
            <a:endParaRPr lang="de-DE" sz="9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69" name="Google Shape;569;p45"/>
          <p:cNvPicPr preferRelativeResize="0"/>
          <p:nvPr/>
        </p:nvPicPr>
        <p:blipFill>
          <a:blip r:embed="rId6"/>
          <a:srcRect/>
          <a:stretch/>
        </p:blipFill>
        <p:spPr>
          <a:xfrm>
            <a:off x="7366855" y="1760776"/>
            <a:ext cx="1465200" cy="146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70" name="Google Shape;570;p45"/>
          <p:cNvSpPr txBox="1"/>
          <p:nvPr/>
        </p:nvSpPr>
        <p:spPr>
          <a:xfrm>
            <a:off x="7367153" y="3390846"/>
            <a:ext cx="1465200" cy="1112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Sophia </a:t>
            </a:r>
            <a:r>
              <a:rPr lang="en" sz="1200" b="1" err="1">
                <a:solidFill>
                  <a:schemeClr val="lt1"/>
                </a:solidFill>
                <a:latin typeface="Titillium Web"/>
                <a:ea typeface="Titillium Web"/>
                <a:cs typeface="Titillium Web"/>
              </a:rPr>
              <a:t>Bühl</a:t>
            </a:r>
            <a:endParaRPr lang="en" sz="1200" b="1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tillium Web"/>
                <a:sym typeface="Titillium Web"/>
              </a:rPr>
              <a:t>UX and Frontend Designer, Senior Developer</a:t>
            </a:r>
            <a:endParaRPr lang="de-DE">
              <a:solidFill>
                <a:schemeClr val="lt1"/>
              </a:solidFill>
            </a:endParaRPr>
          </a:p>
          <a:p>
            <a:pPr lvl="0" algn="ctr">
              <a:spcBef>
                <a:spcPts val="400"/>
              </a:spcBef>
            </a:pPr>
            <a:r>
              <a:rPr lang="de-DE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Business </a:t>
            </a:r>
            <a:r>
              <a:rPr lang="de-DE" sz="90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Informatics</a:t>
            </a:r>
            <a:r>
              <a:rPr lang="de-DE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br>
              <a:rPr lang="de-DE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de-DE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Science</a:t>
            </a:r>
          </a:p>
          <a:p>
            <a:pPr algn="ctr">
              <a:spcBef>
                <a:spcPts val="400"/>
              </a:spcBef>
            </a:pPr>
            <a:r>
              <a:rPr lang="de-DE" sz="900">
                <a:solidFill>
                  <a:schemeClr val="lt1"/>
                </a:solidFill>
                <a:latin typeface="Titillium Web"/>
                <a:sym typeface="Titillium Web"/>
              </a:rPr>
              <a:t>„</a:t>
            </a:r>
            <a:r>
              <a:rPr lang="en-GB" sz="900">
                <a:solidFill>
                  <a:schemeClr val="lt1"/>
                </a:solidFill>
                <a:latin typeface="Titillium Web"/>
              </a:rPr>
              <a:t>Everything is designed. Few things are designed well." </a:t>
            </a:r>
          </a:p>
          <a:p>
            <a:pPr algn="ctr">
              <a:spcBef>
                <a:spcPts val="400"/>
              </a:spcBef>
            </a:pPr>
            <a:r>
              <a:rPr lang="en-GB" sz="900">
                <a:solidFill>
                  <a:schemeClr val="lt1"/>
                </a:solidFill>
                <a:latin typeface="Titillium Web"/>
              </a:rPr>
              <a:t>~ Brian Reed</a:t>
            </a:r>
            <a:endParaRPr lang="de-DE" sz="900">
              <a:solidFill>
                <a:schemeClr val="lt1"/>
              </a:solidFill>
              <a:latin typeface="Titillium Web"/>
              <a:sym typeface="Titillium Web"/>
            </a:endParaRPr>
          </a:p>
          <a:p>
            <a:pPr lvl="0" algn="ctr">
              <a:spcBef>
                <a:spcPts val="400"/>
              </a:spcBef>
            </a:pPr>
            <a:endParaRPr lang="de-DE" sz="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7" name="Google Shape;565;p45">
            <a:extLst>
              <a:ext uri="{FF2B5EF4-FFF2-40B4-BE49-F238E27FC236}">
                <a16:creationId xmlns:a16="http://schemas.microsoft.com/office/drawing/2014/main" id="{843A7394-BB29-4406-A085-366B6C03B411}"/>
              </a:ext>
            </a:extLst>
          </p:cNvPr>
          <p:cNvPicPr preferRelativeResize="0"/>
          <p:nvPr/>
        </p:nvPicPr>
        <p:blipFill>
          <a:blip r:embed="rId7"/>
          <a:srcRect/>
          <a:stretch/>
        </p:blipFill>
        <p:spPr>
          <a:xfrm>
            <a:off x="3839321" y="1752654"/>
            <a:ext cx="1465200" cy="146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" name="Google Shape;566;p45">
            <a:extLst>
              <a:ext uri="{FF2B5EF4-FFF2-40B4-BE49-F238E27FC236}">
                <a16:creationId xmlns:a16="http://schemas.microsoft.com/office/drawing/2014/main" id="{43783D6C-6829-4D81-BDD0-CEF2A03F72A2}"/>
              </a:ext>
            </a:extLst>
          </p:cNvPr>
          <p:cNvSpPr txBox="1"/>
          <p:nvPr/>
        </p:nvSpPr>
        <p:spPr>
          <a:xfrm>
            <a:off x="5601247" y="3390845"/>
            <a:ext cx="1465200" cy="891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Jan </a:t>
            </a:r>
            <a:r>
              <a:rPr lang="en" sz="1200" b="1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Moormann</a:t>
            </a:r>
            <a:endParaRPr lang="de-DE" sz="800" dirty="0">
              <a:solidFill>
                <a:schemeClr val="lt1"/>
              </a:solidFill>
              <a:latin typeface="Titillium Web"/>
              <a:ea typeface="Titillium Web"/>
              <a:cs typeface="Titillium Web"/>
            </a:endParaRPr>
          </a:p>
          <a:p>
            <a:pPr algn="ctr"/>
            <a:r>
              <a:rPr lang="en" sz="800" dirty="0">
                <a:solidFill>
                  <a:schemeClr val="lt1"/>
                </a:solidFill>
                <a:latin typeface="Titillium Web"/>
              </a:rPr>
              <a:t>Junior Backend Developer</a:t>
            </a:r>
            <a:endParaRPr lang="de-DE" dirty="0"/>
          </a:p>
          <a:p>
            <a:pPr lvl="0" algn="ctr">
              <a:spcBef>
                <a:spcPts val="400"/>
              </a:spcBef>
            </a:pP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Business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Informatics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b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Science</a:t>
            </a:r>
          </a:p>
          <a:p>
            <a:pPr algn="ctr">
              <a:spcBef>
                <a:spcPts val="400"/>
              </a:spcBef>
            </a:pP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„The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customer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is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always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de-DE" sz="900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right</a:t>
            </a:r>
            <a:r>
              <a:rPr lang="de-DE" sz="9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“</a:t>
            </a:r>
          </a:p>
          <a:p>
            <a:pPr lvl="0" algn="ctr">
              <a:spcBef>
                <a:spcPts val="400"/>
              </a:spcBef>
            </a:pPr>
            <a:endParaRPr lang="de-DE" sz="9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84A61B-282E-4C4A-BCCB-4A844E914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/>
              <a:t>&lt;h2&gt; </a:t>
            </a:r>
            <a:r>
              <a:rPr lang="en" err="1"/>
              <a:t>Arbeitsweise</a:t>
            </a:r>
            <a:r>
              <a:rPr lang="en"/>
              <a:t> &lt;/h2&gt;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C49534B-48A5-D541-9EF6-57CEECA62F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Agile Softwareentwicklung (SCRUM, </a:t>
            </a:r>
            <a:r>
              <a:rPr lang="de-DE" dirty="0" err="1"/>
              <a:t>KanBan</a:t>
            </a:r>
            <a:r>
              <a:rPr lang="de-DE" dirty="0"/>
              <a:t>)</a:t>
            </a:r>
          </a:p>
          <a:p>
            <a:r>
              <a:rPr lang="de-DE" dirty="0" err="1"/>
              <a:t>DevOps</a:t>
            </a:r>
            <a:r>
              <a:rPr lang="de-DE" dirty="0"/>
              <a:t> Kultur </a:t>
            </a:r>
          </a:p>
          <a:p>
            <a:r>
              <a:rPr lang="de-DE" dirty="0"/>
              <a:t>Agile Methodik mit </a:t>
            </a:r>
            <a:r>
              <a:rPr lang="de-DE" dirty="0" err="1"/>
              <a:t>Jira</a:t>
            </a:r>
            <a:r>
              <a:rPr lang="de-DE" dirty="0"/>
              <a:t> umgesetzt</a:t>
            </a:r>
          </a:p>
          <a:p>
            <a:r>
              <a:rPr lang="de-DE" dirty="0"/>
              <a:t>Dokumentation und Kommunikation über </a:t>
            </a:r>
            <a:r>
              <a:rPr lang="de-DE" dirty="0" err="1"/>
              <a:t>Confluence</a:t>
            </a:r>
            <a:endParaRPr lang="de-DE" dirty="0"/>
          </a:p>
          <a:p>
            <a:r>
              <a:rPr lang="de-DE" dirty="0"/>
              <a:t>Interner Austausch über </a:t>
            </a:r>
            <a:r>
              <a:rPr lang="de-DE" dirty="0" err="1"/>
              <a:t>Whatsappchannel</a:t>
            </a:r>
            <a:r>
              <a:rPr lang="de-DE" dirty="0"/>
              <a:t> &amp; Zoom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C88C87-F7FF-2F4B-89DD-861243499C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819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84A61B-282E-4C4A-BCCB-4A844E914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/>
              <a:t>&lt;h2&gt; </a:t>
            </a:r>
            <a:r>
              <a:rPr lang="en" err="1"/>
              <a:t>Kompetenzen</a:t>
            </a:r>
            <a:r>
              <a:rPr lang="en"/>
              <a:t> &lt;/h2&gt;</a:t>
            </a:r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C49534B-48A5-D541-9EF6-57CEECA62F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Webprogrammierung (Java Script, CSS, HTML)</a:t>
            </a:r>
          </a:p>
          <a:p>
            <a:r>
              <a:rPr lang="de-DE" dirty="0"/>
              <a:t>Projektmanagement</a:t>
            </a:r>
          </a:p>
          <a:p>
            <a:r>
              <a:rPr lang="de-DE" dirty="0"/>
              <a:t>Websitedesign </a:t>
            </a:r>
          </a:p>
          <a:p>
            <a:r>
              <a:rPr lang="de-DE" dirty="0"/>
              <a:t>Marketing</a:t>
            </a:r>
          </a:p>
          <a:p>
            <a:r>
              <a:rPr lang="de-DE" dirty="0"/>
              <a:t>SEO Optimierung</a:t>
            </a:r>
          </a:p>
          <a:p>
            <a:r>
              <a:rPr lang="de-DE" dirty="0"/>
              <a:t>Administration von Webseiten</a:t>
            </a:r>
          </a:p>
          <a:p>
            <a:r>
              <a:rPr lang="de-DE" dirty="0"/>
              <a:t>Datenbankmanagement (SQL)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C88C87-F7FF-2F4B-89DD-861243499C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7819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&lt;h1&gt; </a:t>
            </a:r>
            <a:r>
              <a:rPr lang="en"/>
              <a:t>Product Concept</a:t>
            </a:r>
            <a:r>
              <a:rPr lang="en" sz="3200"/>
              <a:t> &lt;/h1&gt;</a:t>
            </a:r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Konzeption</a:t>
            </a:r>
            <a:r>
              <a:rPr lang="en"/>
              <a:t> und </a:t>
            </a:r>
            <a:r>
              <a:rPr lang="en" err="1"/>
              <a:t>Anforderungen</a:t>
            </a:r>
            <a:r>
              <a:rPr lang="en"/>
              <a:t> der </a:t>
            </a:r>
            <a:r>
              <a:rPr lang="en" err="1"/>
              <a:t>Webseite</a:t>
            </a:r>
            <a:endParaRPr/>
          </a:p>
        </p:txBody>
      </p:sp>
      <p:grpSp>
        <p:nvGrpSpPr>
          <p:cNvPr id="5" name="Google Shape;1081;p48">
            <a:extLst>
              <a:ext uri="{FF2B5EF4-FFF2-40B4-BE49-F238E27FC236}">
                <a16:creationId xmlns:a16="http://schemas.microsoft.com/office/drawing/2014/main" id="{D890B1FC-14E0-AF49-9D66-E96AB0C8DEC5}"/>
              </a:ext>
            </a:extLst>
          </p:cNvPr>
          <p:cNvGrpSpPr/>
          <p:nvPr/>
        </p:nvGrpSpPr>
        <p:grpSpPr>
          <a:xfrm>
            <a:off x="1104458" y="1584410"/>
            <a:ext cx="452420" cy="433992"/>
            <a:chOff x="5233525" y="4954450"/>
            <a:chExt cx="538275" cy="516350"/>
          </a:xfrm>
        </p:grpSpPr>
        <p:sp>
          <p:nvSpPr>
            <p:cNvPr id="6" name="Google Shape;1082;p48">
              <a:extLst>
                <a:ext uri="{FF2B5EF4-FFF2-40B4-BE49-F238E27FC236}">
                  <a16:creationId xmlns:a16="http://schemas.microsoft.com/office/drawing/2014/main" id="{4A46E7A4-6B21-E240-8FE1-DFA3D7D592BB}"/>
                </a:ext>
              </a:extLst>
            </p:cNvPr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83;p48">
              <a:extLst>
                <a:ext uri="{FF2B5EF4-FFF2-40B4-BE49-F238E27FC236}">
                  <a16:creationId xmlns:a16="http://schemas.microsoft.com/office/drawing/2014/main" id="{0D87B96B-CC94-9544-B63B-77BD5771053E}"/>
                </a:ext>
              </a:extLst>
            </p:cNvPr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84;p48">
              <a:extLst>
                <a:ext uri="{FF2B5EF4-FFF2-40B4-BE49-F238E27FC236}">
                  <a16:creationId xmlns:a16="http://schemas.microsoft.com/office/drawing/2014/main" id="{4C2F8953-24EF-9C49-B856-6EA489E9873E}"/>
                </a:ext>
              </a:extLst>
            </p:cNvPr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85;p48">
              <a:extLst>
                <a:ext uri="{FF2B5EF4-FFF2-40B4-BE49-F238E27FC236}">
                  <a16:creationId xmlns:a16="http://schemas.microsoft.com/office/drawing/2014/main" id="{7C4AD2A1-9B74-1942-98D9-38F33B66F9D5}"/>
                </a:ext>
              </a:extLst>
            </p:cNvPr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86;p48">
              <a:extLst>
                <a:ext uri="{FF2B5EF4-FFF2-40B4-BE49-F238E27FC236}">
                  <a16:creationId xmlns:a16="http://schemas.microsoft.com/office/drawing/2014/main" id="{A363BAB7-07E3-9741-8948-FC8ED0D6D63E}"/>
                </a:ext>
              </a:extLst>
            </p:cNvPr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87;p48">
              <a:extLst>
                <a:ext uri="{FF2B5EF4-FFF2-40B4-BE49-F238E27FC236}">
                  <a16:creationId xmlns:a16="http://schemas.microsoft.com/office/drawing/2014/main" id="{AD47B0F7-9511-CE48-8D3E-09644181671B}"/>
                </a:ext>
              </a:extLst>
            </p:cNvPr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88;p48">
              <a:extLst>
                <a:ext uri="{FF2B5EF4-FFF2-40B4-BE49-F238E27FC236}">
                  <a16:creationId xmlns:a16="http://schemas.microsoft.com/office/drawing/2014/main" id="{FD1DF3F6-4712-DA45-BF34-7DEE9300045C}"/>
                </a:ext>
              </a:extLst>
            </p:cNvPr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89;p48">
              <a:extLst>
                <a:ext uri="{FF2B5EF4-FFF2-40B4-BE49-F238E27FC236}">
                  <a16:creationId xmlns:a16="http://schemas.microsoft.com/office/drawing/2014/main" id="{B31A10FE-86EE-AA43-9DE0-0E20682019E8}"/>
                </a:ext>
              </a:extLst>
            </p:cNvPr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90;p48">
              <a:extLst>
                <a:ext uri="{FF2B5EF4-FFF2-40B4-BE49-F238E27FC236}">
                  <a16:creationId xmlns:a16="http://schemas.microsoft.com/office/drawing/2014/main" id="{93A5EDF5-6333-3049-AEC9-7F1A759CF92F}"/>
                </a:ext>
              </a:extLst>
            </p:cNvPr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91;p48">
              <a:extLst>
                <a:ext uri="{FF2B5EF4-FFF2-40B4-BE49-F238E27FC236}">
                  <a16:creationId xmlns:a16="http://schemas.microsoft.com/office/drawing/2014/main" id="{B9BCF2AF-9B90-7141-BBEB-499802A44566}"/>
                </a:ext>
              </a:extLst>
            </p:cNvPr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92;p48">
              <a:extLst>
                <a:ext uri="{FF2B5EF4-FFF2-40B4-BE49-F238E27FC236}">
                  <a16:creationId xmlns:a16="http://schemas.microsoft.com/office/drawing/2014/main" id="{155DA3CB-E3B6-CD43-BA9D-F4E81A6A57C9}"/>
                </a:ext>
              </a:extLst>
            </p:cNvPr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13735821"/>
      </p:ext>
    </p:extLst>
  </p:cSld>
  <p:clrMapOvr>
    <a:masterClrMapping/>
  </p:clrMapOvr>
</p:sld>
</file>

<file path=ppt/theme/theme1.xml><?xml version="1.0" encoding="utf-8"?>
<a:theme xmlns:a="http://schemas.openxmlformats.org/drawingml/2006/main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1266</Words>
  <Application>Microsoft Macintosh PowerPoint</Application>
  <PresentationFormat>Bildschirmpräsentation (16:9)</PresentationFormat>
  <Paragraphs>265</Paragraphs>
  <Slides>34</Slides>
  <Notes>20</Notes>
  <HiddenSlides>10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1" baseType="lpstr">
      <vt:lpstr>Arial,Sans-Serif</vt:lpstr>
      <vt:lpstr>Titillium Web</vt:lpstr>
      <vt:lpstr>Calibri</vt:lpstr>
      <vt:lpstr>Arial</vt:lpstr>
      <vt:lpstr>Quantico</vt:lpstr>
      <vt:lpstr>Titillium Web Light</vt:lpstr>
      <vt:lpstr>Juno template</vt:lpstr>
      <vt:lpstr>&lt;h1&gt; Planning &lt;/h1&gt;</vt:lpstr>
      <vt:lpstr>PowerPoint-Präsentation</vt:lpstr>
      <vt:lpstr>&lt;h2&gt; Roadmap &lt;/h2&gt;</vt:lpstr>
      <vt:lpstr>&lt;h2&gt; Agenda &lt;/h2&gt;</vt:lpstr>
      <vt:lpstr>&lt;h1&gt; About closing&lt;/tag&gt; &lt;/h1&gt;</vt:lpstr>
      <vt:lpstr>&lt;h2&gt; Team since 2020 &lt;/h2&gt;</vt:lpstr>
      <vt:lpstr>&lt;h2&gt; Arbeitsweise &lt;/h2&gt;</vt:lpstr>
      <vt:lpstr>&lt;h2&gt; Kompetenzen &lt;/h2&gt;</vt:lpstr>
      <vt:lpstr>&lt;h1&gt; Product Concept &lt;/h1&gt;</vt:lpstr>
      <vt:lpstr>“Bis zum 08.11.2021 entwickeln wir eine erfolgreich Internetseite als digitalen Marktplatz für unseren Partner Cupboards Limited, auf welcher dieser seine individualisierbaren Schränke in Masse an seine Kunden verkaufen kann.” </vt:lpstr>
      <vt:lpstr>Product Vision Board - Produktvisison</vt:lpstr>
      <vt:lpstr>Business Model Canvas - Produktidee</vt:lpstr>
      <vt:lpstr>Website-Funktionen</vt:lpstr>
      <vt:lpstr>Unser Technisches Vorhaben </vt:lpstr>
      <vt:lpstr>PowerPoint-Präsentation</vt:lpstr>
      <vt:lpstr>&lt;h1&gt; Advanced Features &lt;/h1&gt;</vt:lpstr>
      <vt:lpstr>&lt;h2&gt; Chat-Bot &lt;/h2&gt;</vt:lpstr>
      <vt:lpstr>&lt;h2&gt; Animierte Produktgrafiken &lt;/h2&gt;</vt:lpstr>
      <vt:lpstr>&lt;h1&gt; Next steps &lt;/h1&gt;</vt:lpstr>
      <vt:lpstr>&lt;h2&gt; Tasks &lt;/h2&gt;</vt:lpstr>
      <vt:lpstr>Danke!</vt:lpstr>
      <vt:lpstr>Bemerkungen</vt:lpstr>
      <vt:lpstr>PowerPoint-Präsentation</vt:lpstr>
      <vt:lpstr>23.612,47€</vt:lpstr>
      <vt:lpstr>Unsere Standorte</vt:lpstr>
      <vt:lpstr>Diagrams and infographics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&lt;h1&gt; Pitch Takeaways &lt;/h1&gt;</vt:lpstr>
      <vt:lpstr>&lt;h2&gt; Pitch Takeaways &lt;/h2&gt;</vt:lpstr>
      <vt:lpstr>&lt;h2&gt; Pitch Takeaways &lt;/h2&gt;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Mayer Lea (wi20185)</cp:lastModifiedBy>
  <cp:revision>3</cp:revision>
  <dcterms:modified xsi:type="dcterms:W3CDTF">2021-10-06T13:54:55Z</dcterms:modified>
</cp:coreProperties>
</file>

<file path=docProps/thumbnail.jpeg>
</file>